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0" r:id="rId3"/>
    <p:sldId id="262" r:id="rId4"/>
    <p:sldId id="263" r:id="rId5"/>
    <p:sldId id="259" r:id="rId6"/>
    <p:sldId id="260" r:id="rId7"/>
    <p:sldId id="275" r:id="rId8"/>
    <p:sldId id="271" r:id="rId9"/>
    <p:sldId id="264" r:id="rId10"/>
    <p:sldId id="269" r:id="rId11"/>
    <p:sldId id="265" r:id="rId12"/>
    <p:sldId id="266" r:id="rId13"/>
    <p:sldId id="276" r:id="rId14"/>
    <p:sldId id="277" r:id="rId15"/>
    <p:sldId id="272" r:id="rId16"/>
    <p:sldId id="279" r:id="rId17"/>
    <p:sldId id="280" r:id="rId18"/>
    <p:sldId id="273" r:id="rId19"/>
    <p:sldId id="267" r:id="rId20"/>
    <p:sldId id="268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1363" autoAdjust="0"/>
  </p:normalViewPr>
  <p:slideViewPr>
    <p:cSldViewPr>
      <p:cViewPr varScale="1">
        <p:scale>
          <a:sx n="89" d="100"/>
          <a:sy n="89" d="100"/>
        </p:scale>
        <p:origin x="10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D1B59-F3AA-4DC5-8B3C-6886193EF1FD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F4A5F966-95B3-4305-B6ED-531EA2317916}">
      <dgm:prSet phldrT="[텍스트]"/>
      <dgm:spPr/>
      <dgm:t>
        <a:bodyPr/>
        <a:lstStyle/>
        <a:p>
          <a:pPr latinLnBrk="1"/>
          <a:r>
            <a:rPr lang="ko-KR" altLang="en-US" b="1" dirty="0"/>
            <a:t>포털</a:t>
          </a:r>
          <a:r>
            <a:rPr lang="en-US" altLang="ko-KR" b="1" dirty="0"/>
            <a:t>, SNS</a:t>
          </a:r>
          <a:r>
            <a:rPr lang="ko-KR" altLang="en-US" dirty="0"/>
            <a:t>에서 </a:t>
          </a:r>
          <a:r>
            <a:rPr lang="ko-KR" altLang="en-US" b="1" dirty="0"/>
            <a:t>실시간 </a:t>
          </a:r>
          <a:r>
            <a:rPr lang="ko-KR" altLang="en-US" b="1" dirty="0" err="1"/>
            <a:t>검색어</a:t>
          </a:r>
          <a:r>
            <a:rPr lang="en-US" altLang="ko-KR" b="1" dirty="0"/>
            <a:t>, </a:t>
          </a:r>
          <a:r>
            <a:rPr lang="en-US" altLang="ko-KR" b="1" dirty="0" err="1"/>
            <a:t>Trendword</a:t>
          </a:r>
          <a:r>
            <a:rPr lang="ko-KR" altLang="en-US" dirty="0"/>
            <a:t>를 가져옴</a:t>
          </a:r>
          <a:r>
            <a:rPr lang="en-US" altLang="ko-KR" dirty="0"/>
            <a:t>. (</a:t>
          </a:r>
          <a:r>
            <a:rPr lang="en-US" altLang="ko-KR" dirty="0" err="1"/>
            <a:t>naver</a:t>
          </a:r>
          <a:r>
            <a:rPr lang="en-US" altLang="ko-KR" dirty="0"/>
            <a:t>, </a:t>
          </a:r>
          <a:r>
            <a:rPr lang="en-US" altLang="ko-KR" dirty="0" err="1"/>
            <a:t>daum</a:t>
          </a:r>
          <a:r>
            <a:rPr lang="en-US" altLang="ko-KR" dirty="0"/>
            <a:t>, google, twitter </a:t>
          </a:r>
          <a:r>
            <a:rPr lang="ko-KR" altLang="en-US" dirty="0"/>
            <a:t>예정</a:t>
          </a:r>
          <a:r>
            <a:rPr lang="en-US" altLang="ko-KR" dirty="0"/>
            <a:t>)</a:t>
          </a:r>
          <a:endParaRPr lang="ko-KR" altLang="en-US" dirty="0"/>
        </a:p>
      </dgm:t>
    </dgm:pt>
    <dgm:pt modelId="{C54927E0-EF62-4EC4-8E65-350178AC45EA}" type="parTrans" cxnId="{F2658C53-DD9D-49C8-B954-4BBA768F9E84}">
      <dgm:prSet/>
      <dgm:spPr/>
      <dgm:t>
        <a:bodyPr/>
        <a:lstStyle/>
        <a:p>
          <a:pPr latinLnBrk="1"/>
          <a:endParaRPr lang="ko-KR" altLang="en-US"/>
        </a:p>
      </dgm:t>
    </dgm:pt>
    <dgm:pt modelId="{30311314-D372-4552-85CE-7A02DD69A595}" type="sibTrans" cxnId="{F2658C53-DD9D-49C8-B954-4BBA768F9E84}">
      <dgm:prSet/>
      <dgm:spPr/>
      <dgm:t>
        <a:bodyPr/>
        <a:lstStyle/>
        <a:p>
          <a:pPr latinLnBrk="1"/>
          <a:endParaRPr lang="ko-KR" altLang="en-US"/>
        </a:p>
      </dgm:t>
    </dgm:pt>
    <dgm:pt modelId="{DAD39B35-9B8E-4329-A34F-271294D1A820}">
      <dgm:prSet phldrT="[텍스트]"/>
      <dgm:spPr/>
      <dgm:t>
        <a:bodyPr/>
        <a:lstStyle/>
        <a:p>
          <a:pPr latinLnBrk="1"/>
          <a:r>
            <a:rPr lang="ko-KR" altLang="en-US" dirty="0"/>
            <a:t>해당 </a:t>
          </a:r>
          <a:r>
            <a:rPr lang="en-US" altLang="ko-KR" b="1" dirty="0"/>
            <a:t>Keyword</a:t>
          </a:r>
          <a:r>
            <a:rPr lang="ko-KR" altLang="en-US" dirty="0" err="1"/>
            <a:t>로</a:t>
          </a:r>
          <a:r>
            <a:rPr lang="ko-KR" altLang="en-US" b="1" dirty="0" err="1"/>
            <a:t>포털</a:t>
          </a:r>
          <a:r>
            <a:rPr lang="en-US" altLang="ko-KR" b="1" dirty="0"/>
            <a:t>, SNS</a:t>
          </a:r>
          <a:r>
            <a:rPr lang="ko-KR" altLang="en-US" dirty="0"/>
            <a:t>에서 </a:t>
          </a:r>
          <a:r>
            <a:rPr lang="ko-KR" altLang="en-US" b="1" dirty="0"/>
            <a:t>뉴스</a:t>
          </a:r>
          <a:r>
            <a:rPr lang="ko-KR" altLang="en-US" dirty="0"/>
            <a:t>를 검색</a:t>
          </a:r>
          <a:r>
            <a:rPr lang="en-US" altLang="ko-KR" dirty="0"/>
            <a:t>.</a:t>
          </a:r>
          <a:r>
            <a:rPr lang="ko-KR" altLang="en-US" dirty="0"/>
            <a:t> </a:t>
          </a:r>
          <a:endParaRPr lang="en-US" altLang="ko-KR" dirty="0"/>
        </a:p>
        <a:p>
          <a:pPr latinLnBrk="1"/>
          <a:r>
            <a:rPr lang="en-US" altLang="ko-KR" dirty="0"/>
            <a:t>(</a:t>
          </a:r>
          <a:r>
            <a:rPr lang="en-US" altLang="ko-KR" dirty="0" err="1"/>
            <a:t>naver</a:t>
          </a:r>
          <a:r>
            <a:rPr lang="en-US" altLang="ko-KR" dirty="0"/>
            <a:t>, </a:t>
          </a:r>
          <a:r>
            <a:rPr lang="en-US" altLang="ko-KR" dirty="0" err="1"/>
            <a:t>daum</a:t>
          </a:r>
          <a:r>
            <a:rPr lang="en-US" altLang="ko-KR" dirty="0"/>
            <a:t>, google, twitter </a:t>
          </a:r>
          <a:r>
            <a:rPr lang="ko-KR" altLang="en-US" dirty="0"/>
            <a:t>예정</a:t>
          </a:r>
          <a:r>
            <a:rPr lang="en-US" altLang="ko-KR" dirty="0"/>
            <a:t>)</a:t>
          </a:r>
          <a:endParaRPr lang="ko-KR" altLang="en-US" dirty="0"/>
        </a:p>
      </dgm:t>
    </dgm:pt>
    <dgm:pt modelId="{B2DDB7F5-8694-4F08-B905-FF67DAFE74E5}" type="parTrans" cxnId="{440C0473-0219-438A-8EA9-29BB26AED211}">
      <dgm:prSet/>
      <dgm:spPr/>
      <dgm:t>
        <a:bodyPr/>
        <a:lstStyle/>
        <a:p>
          <a:pPr latinLnBrk="1"/>
          <a:endParaRPr lang="ko-KR" altLang="en-US"/>
        </a:p>
      </dgm:t>
    </dgm:pt>
    <dgm:pt modelId="{5E225526-808A-4060-B1DC-B99B1F7816CD}" type="sibTrans" cxnId="{440C0473-0219-438A-8EA9-29BB26AED211}">
      <dgm:prSet/>
      <dgm:spPr/>
      <dgm:t>
        <a:bodyPr/>
        <a:lstStyle/>
        <a:p>
          <a:pPr latinLnBrk="1"/>
          <a:endParaRPr lang="ko-KR" altLang="en-US"/>
        </a:p>
      </dgm:t>
    </dgm:pt>
    <dgm:pt modelId="{3EBDE05A-DD9F-44A6-9F1A-4844C63DBE11}">
      <dgm:prSet phldrT="[텍스트]"/>
      <dgm:spPr/>
      <dgm:t>
        <a:bodyPr/>
        <a:lstStyle/>
        <a:p>
          <a:pPr latinLnBrk="1"/>
          <a:r>
            <a:rPr lang="ko-KR" altLang="en-US" dirty="0"/>
            <a:t>해당 뉴스 페이지를 </a:t>
          </a:r>
          <a:r>
            <a:rPr lang="ko-KR" altLang="en-US" b="1" dirty="0"/>
            <a:t>수집</a:t>
          </a:r>
          <a:r>
            <a:rPr lang="ko-KR" altLang="en-US" dirty="0"/>
            <a:t>하고 </a:t>
          </a:r>
          <a:r>
            <a:rPr lang="ko-KR" altLang="en-US" b="1" dirty="0"/>
            <a:t>저장</a:t>
          </a:r>
          <a:r>
            <a:rPr lang="en-US" altLang="ko-KR" dirty="0"/>
            <a:t>.(HDFS)</a:t>
          </a:r>
          <a:r>
            <a:rPr lang="ko-KR" altLang="en-US" dirty="0"/>
            <a:t> </a:t>
          </a:r>
          <a:endParaRPr lang="en-US" altLang="ko-KR" dirty="0"/>
        </a:p>
        <a:p>
          <a:pPr latinLnBrk="1"/>
          <a:r>
            <a:rPr lang="ko-KR" altLang="en-US" dirty="0"/>
            <a:t>수집된 </a:t>
          </a:r>
          <a:r>
            <a:rPr lang="ko-KR" altLang="en-US" dirty="0" err="1"/>
            <a:t>웹페이지의</a:t>
          </a:r>
          <a:r>
            <a:rPr lang="en-US" altLang="ko-KR" dirty="0"/>
            <a:t> </a:t>
          </a:r>
          <a:r>
            <a:rPr lang="ko-KR" altLang="en-US" b="1" dirty="0"/>
            <a:t>텍스트 전처리</a:t>
          </a:r>
          <a:r>
            <a:rPr lang="ko-KR" altLang="en-US" dirty="0"/>
            <a:t> 가공</a:t>
          </a:r>
          <a:r>
            <a:rPr lang="en-US" altLang="ko-KR" dirty="0"/>
            <a:t>.</a:t>
          </a:r>
          <a:endParaRPr lang="ko-KR" altLang="en-US" dirty="0"/>
        </a:p>
      </dgm:t>
    </dgm:pt>
    <dgm:pt modelId="{544E9AAA-F38A-44C6-B68D-0F7D49682E22}" type="parTrans" cxnId="{22775393-2DD7-44B2-B9C0-BAE3B2B726C0}">
      <dgm:prSet/>
      <dgm:spPr/>
      <dgm:t>
        <a:bodyPr/>
        <a:lstStyle/>
        <a:p>
          <a:pPr latinLnBrk="1"/>
          <a:endParaRPr lang="ko-KR" altLang="en-US"/>
        </a:p>
      </dgm:t>
    </dgm:pt>
    <dgm:pt modelId="{D7AAE0E6-6E0D-49BB-9054-0231CEC8D4B6}" type="sibTrans" cxnId="{22775393-2DD7-44B2-B9C0-BAE3B2B726C0}">
      <dgm:prSet/>
      <dgm:spPr/>
      <dgm:t>
        <a:bodyPr/>
        <a:lstStyle/>
        <a:p>
          <a:pPr latinLnBrk="1"/>
          <a:endParaRPr lang="ko-KR" altLang="en-US"/>
        </a:p>
      </dgm:t>
    </dgm:pt>
    <dgm:pt modelId="{B986188D-F587-49AD-A6D5-7F76B3F6DAAB}">
      <dgm:prSet/>
      <dgm:spPr/>
      <dgm:t>
        <a:bodyPr/>
        <a:lstStyle/>
        <a:p>
          <a:pPr latinLnBrk="1"/>
          <a:r>
            <a:rPr lang="ko-KR" altLang="en-US" dirty="0"/>
            <a:t>최종결과를 </a:t>
          </a:r>
          <a:r>
            <a:rPr lang="en-US" altLang="ko-KR" b="1" dirty="0"/>
            <a:t>RDBMS</a:t>
          </a:r>
          <a:r>
            <a:rPr lang="ko-KR" altLang="en-US" dirty="0"/>
            <a:t>에 저장</a:t>
          </a:r>
          <a:r>
            <a:rPr lang="en-US" altLang="ko-KR" dirty="0"/>
            <a:t>.</a:t>
          </a:r>
          <a:r>
            <a:rPr lang="ko-KR" altLang="en-US" dirty="0"/>
            <a:t>데이터는 누적됨</a:t>
          </a:r>
          <a:r>
            <a:rPr lang="en-US" altLang="ko-KR" dirty="0"/>
            <a:t>)(</a:t>
          </a:r>
          <a:r>
            <a:rPr lang="ko-KR" altLang="en-US" dirty="0"/>
            <a:t>전처리 완료된 텍스트들을 </a:t>
          </a:r>
          <a:r>
            <a:rPr lang="ko-KR" altLang="en-US" b="1" dirty="0" err="1"/>
            <a:t>워드카운트</a:t>
          </a:r>
          <a:r>
            <a:rPr lang="en-US" altLang="ko-KR" b="1" dirty="0"/>
            <a:t>, </a:t>
          </a:r>
          <a:r>
            <a:rPr lang="ko-KR" altLang="en-US" b="1" dirty="0"/>
            <a:t> 키워드 연관성 </a:t>
          </a:r>
          <a:r>
            <a:rPr lang="ko-KR" altLang="en-US" dirty="0"/>
            <a:t> 등을 파악하여 일정한 </a:t>
          </a:r>
          <a:r>
            <a:rPr lang="ko-KR" altLang="en-US" b="1" dirty="0"/>
            <a:t>최종결과</a:t>
          </a:r>
          <a:r>
            <a:rPr lang="ko-KR" altLang="en-US" dirty="0"/>
            <a:t> 산출</a:t>
          </a:r>
        </a:p>
      </dgm:t>
    </dgm:pt>
    <dgm:pt modelId="{61A8F29B-CE65-48EA-8AD8-7665CB775DE0}" type="parTrans" cxnId="{F95D7BD1-7442-4B80-B329-91D8AB0EF7C5}">
      <dgm:prSet/>
      <dgm:spPr/>
      <dgm:t>
        <a:bodyPr/>
        <a:lstStyle/>
        <a:p>
          <a:pPr latinLnBrk="1"/>
          <a:endParaRPr lang="ko-KR" altLang="en-US"/>
        </a:p>
      </dgm:t>
    </dgm:pt>
    <dgm:pt modelId="{78ED8BDF-3316-4EFB-BE4E-B9F6A9B2D55D}" type="sibTrans" cxnId="{F95D7BD1-7442-4B80-B329-91D8AB0EF7C5}">
      <dgm:prSet/>
      <dgm:spPr/>
      <dgm:t>
        <a:bodyPr/>
        <a:lstStyle/>
        <a:p>
          <a:pPr latinLnBrk="1"/>
          <a:endParaRPr lang="ko-KR" altLang="en-US"/>
        </a:p>
      </dgm:t>
    </dgm:pt>
    <dgm:pt modelId="{BC71E4E5-1C09-48EA-8868-508D4E6785C1}">
      <dgm:prSet/>
      <dgm:spPr/>
      <dgm:t>
        <a:bodyPr/>
        <a:lstStyle/>
        <a:p>
          <a:pPr latinLnBrk="1"/>
          <a:r>
            <a:rPr lang="en-US" altLang="ko-KR" dirty="0"/>
            <a:t>Node </a:t>
          </a:r>
          <a:r>
            <a:rPr lang="ko-KR" altLang="en-US" dirty="0" err="1"/>
            <a:t>클릭시</a:t>
          </a:r>
          <a:r>
            <a:rPr lang="ko-KR" altLang="en-US" dirty="0"/>
            <a:t> </a:t>
          </a:r>
          <a:r>
            <a:rPr lang="ko-KR" altLang="en-US" dirty="0" err="1"/>
            <a:t>관련뉴스</a:t>
          </a:r>
          <a:r>
            <a:rPr lang="ko-KR" altLang="en-US" dirty="0"/>
            <a:t> 보여주기데이터 </a:t>
          </a:r>
          <a:r>
            <a:rPr lang="ko-KR" altLang="en-US" dirty="0" err="1"/>
            <a:t>누적시</a:t>
          </a:r>
          <a:r>
            <a:rPr lang="ko-KR" altLang="en-US" dirty="0"/>
            <a:t> </a:t>
          </a:r>
          <a:r>
            <a:rPr lang="ko-KR" altLang="en-US" b="1" dirty="0" err="1"/>
            <a:t>추가기능</a:t>
          </a:r>
          <a:r>
            <a:rPr lang="ko-KR" altLang="en-US" dirty="0"/>
            <a:t> 구현 가능</a:t>
          </a:r>
        </a:p>
      </dgm:t>
    </dgm:pt>
    <dgm:pt modelId="{7CFAA157-975D-409C-801F-26BA2D903B88}" type="parTrans" cxnId="{9758E346-7174-4392-B1E1-BC15A1DC8E60}">
      <dgm:prSet/>
      <dgm:spPr/>
      <dgm:t>
        <a:bodyPr/>
        <a:lstStyle/>
        <a:p>
          <a:pPr latinLnBrk="1"/>
          <a:endParaRPr lang="ko-KR" altLang="en-US"/>
        </a:p>
      </dgm:t>
    </dgm:pt>
    <dgm:pt modelId="{CA601503-FF2E-4ED6-AB21-A3F8ABC4E759}" type="sibTrans" cxnId="{9758E346-7174-4392-B1E1-BC15A1DC8E60}">
      <dgm:prSet/>
      <dgm:spPr/>
      <dgm:t>
        <a:bodyPr/>
        <a:lstStyle/>
        <a:p>
          <a:pPr latinLnBrk="1"/>
          <a:endParaRPr lang="ko-KR" altLang="en-US"/>
        </a:p>
      </dgm:t>
    </dgm:pt>
    <dgm:pt modelId="{F943C5F3-26AE-41E1-AEE7-828DE54768AB}" type="pres">
      <dgm:prSet presAssocID="{3F9D1B59-F3AA-4DC5-8B3C-6886193EF1FD}" presName="outerComposite" presStyleCnt="0">
        <dgm:presLayoutVars>
          <dgm:chMax val="5"/>
          <dgm:dir/>
          <dgm:resizeHandles val="exact"/>
        </dgm:presLayoutVars>
      </dgm:prSet>
      <dgm:spPr/>
    </dgm:pt>
    <dgm:pt modelId="{35CAE2CC-F4BA-4EC5-99F4-06B43B653D82}" type="pres">
      <dgm:prSet presAssocID="{3F9D1B59-F3AA-4DC5-8B3C-6886193EF1FD}" presName="dummyMaxCanvas" presStyleCnt="0">
        <dgm:presLayoutVars/>
      </dgm:prSet>
      <dgm:spPr/>
    </dgm:pt>
    <dgm:pt modelId="{54448752-661E-4D53-96D4-A9C095E1BEF0}" type="pres">
      <dgm:prSet presAssocID="{3F9D1B59-F3AA-4DC5-8B3C-6886193EF1FD}" presName="FiveNodes_1" presStyleLbl="node1" presStyleIdx="0" presStyleCnt="5">
        <dgm:presLayoutVars>
          <dgm:bulletEnabled val="1"/>
        </dgm:presLayoutVars>
      </dgm:prSet>
      <dgm:spPr/>
    </dgm:pt>
    <dgm:pt modelId="{DB2CC76F-577D-407B-AE58-8D15E81A90D1}" type="pres">
      <dgm:prSet presAssocID="{3F9D1B59-F3AA-4DC5-8B3C-6886193EF1FD}" presName="FiveNodes_2" presStyleLbl="node1" presStyleIdx="1" presStyleCnt="5">
        <dgm:presLayoutVars>
          <dgm:bulletEnabled val="1"/>
        </dgm:presLayoutVars>
      </dgm:prSet>
      <dgm:spPr/>
    </dgm:pt>
    <dgm:pt modelId="{B81FA477-3C6F-4923-8CFB-7CED92E0262B}" type="pres">
      <dgm:prSet presAssocID="{3F9D1B59-F3AA-4DC5-8B3C-6886193EF1FD}" presName="FiveNodes_3" presStyleLbl="node1" presStyleIdx="2" presStyleCnt="5">
        <dgm:presLayoutVars>
          <dgm:bulletEnabled val="1"/>
        </dgm:presLayoutVars>
      </dgm:prSet>
      <dgm:spPr/>
    </dgm:pt>
    <dgm:pt modelId="{410A5610-61B8-4BD1-95C3-1E83CD1D452C}" type="pres">
      <dgm:prSet presAssocID="{3F9D1B59-F3AA-4DC5-8B3C-6886193EF1FD}" presName="FiveNodes_4" presStyleLbl="node1" presStyleIdx="3" presStyleCnt="5">
        <dgm:presLayoutVars>
          <dgm:bulletEnabled val="1"/>
        </dgm:presLayoutVars>
      </dgm:prSet>
      <dgm:spPr/>
    </dgm:pt>
    <dgm:pt modelId="{D1C5C6EC-B7AB-49E3-B16D-19F4B9466536}" type="pres">
      <dgm:prSet presAssocID="{3F9D1B59-F3AA-4DC5-8B3C-6886193EF1FD}" presName="FiveNodes_5" presStyleLbl="node1" presStyleIdx="4" presStyleCnt="5">
        <dgm:presLayoutVars>
          <dgm:bulletEnabled val="1"/>
        </dgm:presLayoutVars>
      </dgm:prSet>
      <dgm:spPr/>
    </dgm:pt>
    <dgm:pt modelId="{5F36FD2D-2A66-4639-9B4A-5EE177ED1CC4}" type="pres">
      <dgm:prSet presAssocID="{3F9D1B59-F3AA-4DC5-8B3C-6886193EF1FD}" presName="FiveConn_1-2" presStyleLbl="fgAccFollowNode1" presStyleIdx="0" presStyleCnt="4">
        <dgm:presLayoutVars>
          <dgm:bulletEnabled val="1"/>
        </dgm:presLayoutVars>
      </dgm:prSet>
      <dgm:spPr/>
    </dgm:pt>
    <dgm:pt modelId="{0914CD22-40EB-4139-A64D-ABA0DD3A4D6B}" type="pres">
      <dgm:prSet presAssocID="{3F9D1B59-F3AA-4DC5-8B3C-6886193EF1FD}" presName="FiveConn_2-3" presStyleLbl="fgAccFollowNode1" presStyleIdx="1" presStyleCnt="4">
        <dgm:presLayoutVars>
          <dgm:bulletEnabled val="1"/>
        </dgm:presLayoutVars>
      </dgm:prSet>
      <dgm:spPr/>
    </dgm:pt>
    <dgm:pt modelId="{26B42CB2-546D-4AB5-9A88-538B37D30562}" type="pres">
      <dgm:prSet presAssocID="{3F9D1B59-F3AA-4DC5-8B3C-6886193EF1FD}" presName="FiveConn_3-4" presStyleLbl="fgAccFollowNode1" presStyleIdx="2" presStyleCnt="4">
        <dgm:presLayoutVars>
          <dgm:bulletEnabled val="1"/>
        </dgm:presLayoutVars>
      </dgm:prSet>
      <dgm:spPr/>
    </dgm:pt>
    <dgm:pt modelId="{EE99B9C5-3328-4C52-B71F-C11EAB7424F6}" type="pres">
      <dgm:prSet presAssocID="{3F9D1B59-F3AA-4DC5-8B3C-6886193EF1FD}" presName="FiveConn_4-5" presStyleLbl="fgAccFollowNode1" presStyleIdx="3" presStyleCnt="4">
        <dgm:presLayoutVars>
          <dgm:bulletEnabled val="1"/>
        </dgm:presLayoutVars>
      </dgm:prSet>
      <dgm:spPr/>
    </dgm:pt>
    <dgm:pt modelId="{F1E928FB-234A-4690-8BFC-80656B843601}" type="pres">
      <dgm:prSet presAssocID="{3F9D1B59-F3AA-4DC5-8B3C-6886193EF1FD}" presName="FiveNodes_1_text" presStyleLbl="node1" presStyleIdx="4" presStyleCnt="5">
        <dgm:presLayoutVars>
          <dgm:bulletEnabled val="1"/>
        </dgm:presLayoutVars>
      </dgm:prSet>
      <dgm:spPr/>
    </dgm:pt>
    <dgm:pt modelId="{4D621FF4-CA18-4C12-BBEB-F2A4D7EE827B}" type="pres">
      <dgm:prSet presAssocID="{3F9D1B59-F3AA-4DC5-8B3C-6886193EF1FD}" presName="FiveNodes_2_text" presStyleLbl="node1" presStyleIdx="4" presStyleCnt="5">
        <dgm:presLayoutVars>
          <dgm:bulletEnabled val="1"/>
        </dgm:presLayoutVars>
      </dgm:prSet>
      <dgm:spPr/>
    </dgm:pt>
    <dgm:pt modelId="{2EDEE459-FF4E-49EE-88CC-5903462697BF}" type="pres">
      <dgm:prSet presAssocID="{3F9D1B59-F3AA-4DC5-8B3C-6886193EF1FD}" presName="FiveNodes_3_text" presStyleLbl="node1" presStyleIdx="4" presStyleCnt="5">
        <dgm:presLayoutVars>
          <dgm:bulletEnabled val="1"/>
        </dgm:presLayoutVars>
      </dgm:prSet>
      <dgm:spPr/>
    </dgm:pt>
    <dgm:pt modelId="{5E1133E7-2A5F-4894-B311-E7EBCDF04F44}" type="pres">
      <dgm:prSet presAssocID="{3F9D1B59-F3AA-4DC5-8B3C-6886193EF1FD}" presName="FiveNodes_4_text" presStyleLbl="node1" presStyleIdx="4" presStyleCnt="5">
        <dgm:presLayoutVars>
          <dgm:bulletEnabled val="1"/>
        </dgm:presLayoutVars>
      </dgm:prSet>
      <dgm:spPr/>
    </dgm:pt>
    <dgm:pt modelId="{4691F082-4B91-4056-AC13-770FDE2E0CCD}" type="pres">
      <dgm:prSet presAssocID="{3F9D1B59-F3AA-4DC5-8B3C-6886193EF1F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B995101-8AD0-4F44-8182-084FFDEBFFB1}" type="presOf" srcId="{BC71E4E5-1C09-48EA-8868-508D4E6785C1}" destId="{D1C5C6EC-B7AB-49E3-B16D-19F4B9466536}" srcOrd="0" destOrd="0" presId="urn:microsoft.com/office/officeart/2005/8/layout/vProcess5"/>
    <dgm:cxn modelId="{83D66919-30FE-4BA8-B736-AF6299B758FF}" type="presOf" srcId="{F4A5F966-95B3-4305-B6ED-531EA2317916}" destId="{54448752-661E-4D53-96D4-A9C095E1BEF0}" srcOrd="0" destOrd="0" presId="urn:microsoft.com/office/officeart/2005/8/layout/vProcess5"/>
    <dgm:cxn modelId="{9758E346-7174-4392-B1E1-BC15A1DC8E60}" srcId="{3F9D1B59-F3AA-4DC5-8B3C-6886193EF1FD}" destId="{BC71E4E5-1C09-48EA-8868-508D4E6785C1}" srcOrd="4" destOrd="0" parTransId="{7CFAA157-975D-409C-801F-26BA2D903B88}" sibTransId="{CA601503-FF2E-4ED6-AB21-A3F8ABC4E759}"/>
    <dgm:cxn modelId="{56A4EA68-9E6E-4F02-B118-F5C73DB25E95}" type="presOf" srcId="{5E225526-808A-4060-B1DC-B99B1F7816CD}" destId="{0914CD22-40EB-4139-A64D-ABA0DD3A4D6B}" srcOrd="0" destOrd="0" presId="urn:microsoft.com/office/officeart/2005/8/layout/vProcess5"/>
    <dgm:cxn modelId="{4399F54C-7D51-42EF-BFBB-2E80E9FF27A1}" type="presOf" srcId="{DAD39B35-9B8E-4329-A34F-271294D1A820}" destId="{4D621FF4-CA18-4C12-BBEB-F2A4D7EE827B}" srcOrd="1" destOrd="0" presId="urn:microsoft.com/office/officeart/2005/8/layout/vProcess5"/>
    <dgm:cxn modelId="{440C0473-0219-438A-8EA9-29BB26AED211}" srcId="{3F9D1B59-F3AA-4DC5-8B3C-6886193EF1FD}" destId="{DAD39B35-9B8E-4329-A34F-271294D1A820}" srcOrd="1" destOrd="0" parTransId="{B2DDB7F5-8694-4F08-B905-FF67DAFE74E5}" sibTransId="{5E225526-808A-4060-B1DC-B99B1F7816CD}"/>
    <dgm:cxn modelId="{F2658C53-DD9D-49C8-B954-4BBA768F9E84}" srcId="{3F9D1B59-F3AA-4DC5-8B3C-6886193EF1FD}" destId="{F4A5F966-95B3-4305-B6ED-531EA2317916}" srcOrd="0" destOrd="0" parTransId="{C54927E0-EF62-4EC4-8E65-350178AC45EA}" sibTransId="{30311314-D372-4552-85CE-7A02DD69A595}"/>
    <dgm:cxn modelId="{8B55D087-12F7-40F2-AC67-7CE690DA4310}" type="presOf" srcId="{3F9D1B59-F3AA-4DC5-8B3C-6886193EF1FD}" destId="{F943C5F3-26AE-41E1-AEE7-828DE54768AB}" srcOrd="0" destOrd="0" presId="urn:microsoft.com/office/officeart/2005/8/layout/vProcess5"/>
    <dgm:cxn modelId="{22775393-2DD7-44B2-B9C0-BAE3B2B726C0}" srcId="{3F9D1B59-F3AA-4DC5-8B3C-6886193EF1FD}" destId="{3EBDE05A-DD9F-44A6-9F1A-4844C63DBE11}" srcOrd="2" destOrd="0" parTransId="{544E9AAA-F38A-44C6-B68D-0F7D49682E22}" sibTransId="{D7AAE0E6-6E0D-49BB-9054-0231CEC8D4B6}"/>
    <dgm:cxn modelId="{8E26DE9C-A20F-490F-B734-69E04318CD6D}" type="presOf" srcId="{DAD39B35-9B8E-4329-A34F-271294D1A820}" destId="{DB2CC76F-577D-407B-AE58-8D15E81A90D1}" srcOrd="0" destOrd="0" presId="urn:microsoft.com/office/officeart/2005/8/layout/vProcess5"/>
    <dgm:cxn modelId="{1B2B88B8-AE13-416B-B632-C98F0AE056A8}" type="presOf" srcId="{D7AAE0E6-6E0D-49BB-9054-0231CEC8D4B6}" destId="{26B42CB2-546D-4AB5-9A88-538B37D30562}" srcOrd="0" destOrd="0" presId="urn:microsoft.com/office/officeart/2005/8/layout/vProcess5"/>
    <dgm:cxn modelId="{F96011D0-8965-4DCA-95C0-281038D1947D}" type="presOf" srcId="{BC71E4E5-1C09-48EA-8868-508D4E6785C1}" destId="{4691F082-4B91-4056-AC13-770FDE2E0CCD}" srcOrd="1" destOrd="0" presId="urn:microsoft.com/office/officeart/2005/8/layout/vProcess5"/>
    <dgm:cxn modelId="{F95D7BD1-7442-4B80-B329-91D8AB0EF7C5}" srcId="{3F9D1B59-F3AA-4DC5-8B3C-6886193EF1FD}" destId="{B986188D-F587-49AD-A6D5-7F76B3F6DAAB}" srcOrd="3" destOrd="0" parTransId="{61A8F29B-CE65-48EA-8AD8-7665CB775DE0}" sibTransId="{78ED8BDF-3316-4EFB-BE4E-B9F6A9B2D55D}"/>
    <dgm:cxn modelId="{198331D6-30F4-411D-AC73-E5DC4C90F630}" type="presOf" srcId="{78ED8BDF-3316-4EFB-BE4E-B9F6A9B2D55D}" destId="{EE99B9C5-3328-4C52-B71F-C11EAB7424F6}" srcOrd="0" destOrd="0" presId="urn:microsoft.com/office/officeart/2005/8/layout/vProcess5"/>
    <dgm:cxn modelId="{63B7F4E0-840F-4B97-9DF9-4A6E4022C914}" type="presOf" srcId="{B986188D-F587-49AD-A6D5-7F76B3F6DAAB}" destId="{410A5610-61B8-4BD1-95C3-1E83CD1D452C}" srcOrd="0" destOrd="0" presId="urn:microsoft.com/office/officeart/2005/8/layout/vProcess5"/>
    <dgm:cxn modelId="{131472E8-BBEC-47DE-BFB4-594ED93824A2}" type="presOf" srcId="{3EBDE05A-DD9F-44A6-9F1A-4844C63DBE11}" destId="{B81FA477-3C6F-4923-8CFB-7CED92E0262B}" srcOrd="0" destOrd="0" presId="urn:microsoft.com/office/officeart/2005/8/layout/vProcess5"/>
    <dgm:cxn modelId="{BFBF9FE9-4308-477F-86CE-45EDB8EC5340}" type="presOf" srcId="{F4A5F966-95B3-4305-B6ED-531EA2317916}" destId="{F1E928FB-234A-4690-8BFC-80656B843601}" srcOrd="1" destOrd="0" presId="urn:microsoft.com/office/officeart/2005/8/layout/vProcess5"/>
    <dgm:cxn modelId="{05F874EA-C8D9-4A54-AE1B-427ED3875160}" type="presOf" srcId="{30311314-D372-4552-85CE-7A02DD69A595}" destId="{5F36FD2D-2A66-4639-9B4A-5EE177ED1CC4}" srcOrd="0" destOrd="0" presId="urn:microsoft.com/office/officeart/2005/8/layout/vProcess5"/>
    <dgm:cxn modelId="{99F5A4EC-718B-48A2-B28D-B986969B9FF3}" type="presOf" srcId="{3EBDE05A-DD9F-44A6-9F1A-4844C63DBE11}" destId="{2EDEE459-FF4E-49EE-88CC-5903462697BF}" srcOrd="1" destOrd="0" presId="urn:microsoft.com/office/officeart/2005/8/layout/vProcess5"/>
    <dgm:cxn modelId="{E54FCBF4-C493-4E68-B746-1423D239BC74}" type="presOf" srcId="{B986188D-F587-49AD-A6D5-7F76B3F6DAAB}" destId="{5E1133E7-2A5F-4894-B311-E7EBCDF04F44}" srcOrd="1" destOrd="0" presId="urn:microsoft.com/office/officeart/2005/8/layout/vProcess5"/>
    <dgm:cxn modelId="{F3FF6C9A-2EA4-45C5-BAD4-E526610C2F6A}" type="presParOf" srcId="{F943C5F3-26AE-41E1-AEE7-828DE54768AB}" destId="{35CAE2CC-F4BA-4EC5-99F4-06B43B653D82}" srcOrd="0" destOrd="0" presId="urn:microsoft.com/office/officeart/2005/8/layout/vProcess5"/>
    <dgm:cxn modelId="{072DB805-9050-4284-AA11-50AF02FF81E6}" type="presParOf" srcId="{F943C5F3-26AE-41E1-AEE7-828DE54768AB}" destId="{54448752-661E-4D53-96D4-A9C095E1BEF0}" srcOrd="1" destOrd="0" presId="urn:microsoft.com/office/officeart/2005/8/layout/vProcess5"/>
    <dgm:cxn modelId="{3B627270-578A-41A2-864A-C9B80B7C41C5}" type="presParOf" srcId="{F943C5F3-26AE-41E1-AEE7-828DE54768AB}" destId="{DB2CC76F-577D-407B-AE58-8D15E81A90D1}" srcOrd="2" destOrd="0" presId="urn:microsoft.com/office/officeart/2005/8/layout/vProcess5"/>
    <dgm:cxn modelId="{86E2131A-EB2C-40C0-98E1-63C07D3D67A8}" type="presParOf" srcId="{F943C5F3-26AE-41E1-AEE7-828DE54768AB}" destId="{B81FA477-3C6F-4923-8CFB-7CED92E0262B}" srcOrd="3" destOrd="0" presId="urn:microsoft.com/office/officeart/2005/8/layout/vProcess5"/>
    <dgm:cxn modelId="{C1302B2F-2A17-4BE5-8E1C-FF54BF527635}" type="presParOf" srcId="{F943C5F3-26AE-41E1-AEE7-828DE54768AB}" destId="{410A5610-61B8-4BD1-95C3-1E83CD1D452C}" srcOrd="4" destOrd="0" presId="urn:microsoft.com/office/officeart/2005/8/layout/vProcess5"/>
    <dgm:cxn modelId="{005CC135-E5E8-47BB-9E51-62BE4364FEB6}" type="presParOf" srcId="{F943C5F3-26AE-41E1-AEE7-828DE54768AB}" destId="{D1C5C6EC-B7AB-49E3-B16D-19F4B9466536}" srcOrd="5" destOrd="0" presId="urn:microsoft.com/office/officeart/2005/8/layout/vProcess5"/>
    <dgm:cxn modelId="{6988A8B2-C2F4-42EB-AAB4-BF24578E108C}" type="presParOf" srcId="{F943C5F3-26AE-41E1-AEE7-828DE54768AB}" destId="{5F36FD2D-2A66-4639-9B4A-5EE177ED1CC4}" srcOrd="6" destOrd="0" presId="urn:microsoft.com/office/officeart/2005/8/layout/vProcess5"/>
    <dgm:cxn modelId="{378460AC-A3BB-4A7A-A774-5BEE73A2019C}" type="presParOf" srcId="{F943C5F3-26AE-41E1-AEE7-828DE54768AB}" destId="{0914CD22-40EB-4139-A64D-ABA0DD3A4D6B}" srcOrd="7" destOrd="0" presId="urn:microsoft.com/office/officeart/2005/8/layout/vProcess5"/>
    <dgm:cxn modelId="{5D3105AE-C5AA-4D82-82CE-BE27EB1A38BC}" type="presParOf" srcId="{F943C5F3-26AE-41E1-AEE7-828DE54768AB}" destId="{26B42CB2-546D-4AB5-9A88-538B37D30562}" srcOrd="8" destOrd="0" presId="urn:microsoft.com/office/officeart/2005/8/layout/vProcess5"/>
    <dgm:cxn modelId="{19274904-8BF3-4D1E-A67F-89E6CC7CF7E5}" type="presParOf" srcId="{F943C5F3-26AE-41E1-AEE7-828DE54768AB}" destId="{EE99B9C5-3328-4C52-B71F-C11EAB7424F6}" srcOrd="9" destOrd="0" presId="urn:microsoft.com/office/officeart/2005/8/layout/vProcess5"/>
    <dgm:cxn modelId="{2CAB3E3F-241C-41FE-BE8F-B96DB7C7130A}" type="presParOf" srcId="{F943C5F3-26AE-41E1-AEE7-828DE54768AB}" destId="{F1E928FB-234A-4690-8BFC-80656B843601}" srcOrd="10" destOrd="0" presId="urn:microsoft.com/office/officeart/2005/8/layout/vProcess5"/>
    <dgm:cxn modelId="{600D284E-D17A-4647-AEDC-06340D1630AF}" type="presParOf" srcId="{F943C5F3-26AE-41E1-AEE7-828DE54768AB}" destId="{4D621FF4-CA18-4C12-BBEB-F2A4D7EE827B}" srcOrd="11" destOrd="0" presId="urn:microsoft.com/office/officeart/2005/8/layout/vProcess5"/>
    <dgm:cxn modelId="{0DCB5ED4-772F-4944-A4F3-7AFB0B25D666}" type="presParOf" srcId="{F943C5F3-26AE-41E1-AEE7-828DE54768AB}" destId="{2EDEE459-FF4E-49EE-88CC-5903462697BF}" srcOrd="12" destOrd="0" presId="urn:microsoft.com/office/officeart/2005/8/layout/vProcess5"/>
    <dgm:cxn modelId="{5B7CEAF1-D175-4779-8FF6-710C13E7B86E}" type="presParOf" srcId="{F943C5F3-26AE-41E1-AEE7-828DE54768AB}" destId="{5E1133E7-2A5F-4894-B311-E7EBCDF04F44}" srcOrd="13" destOrd="0" presId="urn:microsoft.com/office/officeart/2005/8/layout/vProcess5"/>
    <dgm:cxn modelId="{2E7B99E4-256C-4619-95EA-DFEB6226E969}" type="presParOf" srcId="{F943C5F3-26AE-41E1-AEE7-828DE54768AB}" destId="{4691F082-4B91-4056-AC13-770FDE2E0CC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48752-661E-4D53-96D4-A9C095E1BEF0}">
      <dsp:nvSpPr>
        <dsp:cNvPr id="0" name=""/>
        <dsp:cNvSpPr/>
      </dsp:nvSpPr>
      <dsp:spPr>
        <a:xfrm>
          <a:off x="0" y="0"/>
          <a:ext cx="6336792" cy="99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1" kern="1200" dirty="0"/>
            <a:t>포털</a:t>
          </a:r>
          <a:r>
            <a:rPr lang="en-US" altLang="ko-KR" sz="1300" b="1" kern="1200" dirty="0"/>
            <a:t>, SNS</a:t>
          </a:r>
          <a:r>
            <a:rPr lang="ko-KR" altLang="en-US" sz="1300" kern="1200" dirty="0"/>
            <a:t>에서 </a:t>
          </a:r>
          <a:r>
            <a:rPr lang="ko-KR" altLang="en-US" sz="1300" b="1" kern="1200" dirty="0"/>
            <a:t>실시간 </a:t>
          </a:r>
          <a:r>
            <a:rPr lang="ko-KR" altLang="en-US" sz="1300" b="1" kern="1200" dirty="0" err="1"/>
            <a:t>검색어</a:t>
          </a:r>
          <a:r>
            <a:rPr lang="en-US" altLang="ko-KR" sz="1300" b="1" kern="1200" dirty="0"/>
            <a:t>, </a:t>
          </a:r>
          <a:r>
            <a:rPr lang="en-US" altLang="ko-KR" sz="1300" b="1" kern="1200" dirty="0" err="1"/>
            <a:t>Trendword</a:t>
          </a:r>
          <a:r>
            <a:rPr lang="ko-KR" altLang="en-US" sz="1300" kern="1200" dirty="0"/>
            <a:t>를 가져옴</a:t>
          </a:r>
          <a:r>
            <a:rPr lang="en-US" altLang="ko-KR" sz="1300" kern="1200" dirty="0"/>
            <a:t>. (</a:t>
          </a:r>
          <a:r>
            <a:rPr lang="en-US" altLang="ko-KR" sz="1300" kern="1200" dirty="0" err="1"/>
            <a:t>naver</a:t>
          </a:r>
          <a:r>
            <a:rPr lang="en-US" altLang="ko-KR" sz="1300" kern="1200" dirty="0"/>
            <a:t>, </a:t>
          </a:r>
          <a:r>
            <a:rPr lang="en-US" altLang="ko-KR" sz="1300" kern="1200" dirty="0" err="1"/>
            <a:t>daum</a:t>
          </a:r>
          <a:r>
            <a:rPr lang="en-US" altLang="ko-KR" sz="1300" kern="1200" dirty="0"/>
            <a:t>, google, twitter </a:t>
          </a:r>
          <a:r>
            <a:rPr lang="ko-KR" altLang="en-US" sz="1300" kern="1200" dirty="0"/>
            <a:t>예정</a:t>
          </a:r>
          <a:r>
            <a:rPr lang="en-US" altLang="ko-KR" sz="1300" kern="1200" dirty="0"/>
            <a:t>)</a:t>
          </a:r>
          <a:endParaRPr lang="ko-KR" altLang="en-US" sz="1300" kern="1200" dirty="0"/>
        </a:p>
      </dsp:txBody>
      <dsp:txXfrm>
        <a:off x="29231" y="29231"/>
        <a:ext cx="5143069" cy="939568"/>
      </dsp:txXfrm>
    </dsp:sp>
    <dsp:sp modelId="{DB2CC76F-577D-407B-AE58-8D15E81A90D1}">
      <dsp:nvSpPr>
        <dsp:cNvPr id="0" name=""/>
        <dsp:cNvSpPr/>
      </dsp:nvSpPr>
      <dsp:spPr>
        <a:xfrm>
          <a:off x="473202" y="1136646"/>
          <a:ext cx="6336792" cy="99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해당 </a:t>
          </a:r>
          <a:r>
            <a:rPr lang="en-US" altLang="ko-KR" sz="1300" b="1" kern="1200" dirty="0"/>
            <a:t>Keyword</a:t>
          </a:r>
          <a:r>
            <a:rPr lang="ko-KR" altLang="en-US" sz="1300" kern="1200" dirty="0" err="1"/>
            <a:t>로</a:t>
          </a:r>
          <a:r>
            <a:rPr lang="ko-KR" altLang="en-US" sz="1300" b="1" kern="1200" dirty="0" err="1"/>
            <a:t>포털</a:t>
          </a:r>
          <a:r>
            <a:rPr lang="en-US" altLang="ko-KR" sz="1300" b="1" kern="1200" dirty="0"/>
            <a:t>, SNS</a:t>
          </a:r>
          <a:r>
            <a:rPr lang="ko-KR" altLang="en-US" sz="1300" kern="1200" dirty="0"/>
            <a:t>에서 </a:t>
          </a:r>
          <a:r>
            <a:rPr lang="ko-KR" altLang="en-US" sz="1300" b="1" kern="1200" dirty="0"/>
            <a:t>뉴스</a:t>
          </a:r>
          <a:r>
            <a:rPr lang="ko-KR" altLang="en-US" sz="1300" kern="1200" dirty="0"/>
            <a:t>를 검색</a:t>
          </a:r>
          <a:r>
            <a:rPr lang="en-US" altLang="ko-KR" sz="1300" kern="1200" dirty="0"/>
            <a:t>.</a:t>
          </a:r>
          <a:r>
            <a:rPr lang="ko-KR" altLang="en-US" sz="1300" kern="1200" dirty="0"/>
            <a:t> </a:t>
          </a:r>
          <a:endParaRPr lang="en-US" altLang="ko-KR" sz="1300" kern="1200" dirty="0"/>
        </a:p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(</a:t>
          </a:r>
          <a:r>
            <a:rPr lang="en-US" altLang="ko-KR" sz="1300" kern="1200" dirty="0" err="1"/>
            <a:t>naver</a:t>
          </a:r>
          <a:r>
            <a:rPr lang="en-US" altLang="ko-KR" sz="1300" kern="1200" dirty="0"/>
            <a:t>, </a:t>
          </a:r>
          <a:r>
            <a:rPr lang="en-US" altLang="ko-KR" sz="1300" kern="1200" dirty="0" err="1"/>
            <a:t>daum</a:t>
          </a:r>
          <a:r>
            <a:rPr lang="en-US" altLang="ko-KR" sz="1300" kern="1200" dirty="0"/>
            <a:t>, google, twitter </a:t>
          </a:r>
          <a:r>
            <a:rPr lang="ko-KR" altLang="en-US" sz="1300" kern="1200" dirty="0"/>
            <a:t>예정</a:t>
          </a:r>
          <a:r>
            <a:rPr lang="en-US" altLang="ko-KR" sz="1300" kern="1200" dirty="0"/>
            <a:t>)</a:t>
          </a:r>
          <a:endParaRPr lang="ko-KR" altLang="en-US" sz="1300" kern="1200" dirty="0"/>
        </a:p>
      </dsp:txBody>
      <dsp:txXfrm>
        <a:off x="502433" y="1165877"/>
        <a:ext cx="5156407" cy="939568"/>
      </dsp:txXfrm>
    </dsp:sp>
    <dsp:sp modelId="{B81FA477-3C6F-4923-8CFB-7CED92E0262B}">
      <dsp:nvSpPr>
        <dsp:cNvPr id="0" name=""/>
        <dsp:cNvSpPr/>
      </dsp:nvSpPr>
      <dsp:spPr>
        <a:xfrm>
          <a:off x="946404" y="2273292"/>
          <a:ext cx="6336792" cy="99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해당 뉴스 페이지를 </a:t>
          </a:r>
          <a:r>
            <a:rPr lang="ko-KR" altLang="en-US" sz="1300" b="1" kern="1200" dirty="0"/>
            <a:t>수집</a:t>
          </a:r>
          <a:r>
            <a:rPr lang="ko-KR" altLang="en-US" sz="1300" kern="1200" dirty="0"/>
            <a:t>하고 </a:t>
          </a:r>
          <a:r>
            <a:rPr lang="ko-KR" altLang="en-US" sz="1300" b="1" kern="1200" dirty="0"/>
            <a:t>저장</a:t>
          </a:r>
          <a:r>
            <a:rPr lang="en-US" altLang="ko-KR" sz="1300" kern="1200" dirty="0"/>
            <a:t>.(HDFS)</a:t>
          </a:r>
          <a:r>
            <a:rPr lang="ko-KR" altLang="en-US" sz="1300" kern="1200" dirty="0"/>
            <a:t> </a:t>
          </a:r>
          <a:endParaRPr lang="en-US" altLang="ko-KR" sz="1300" kern="1200" dirty="0"/>
        </a:p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수집된 </a:t>
          </a:r>
          <a:r>
            <a:rPr lang="ko-KR" altLang="en-US" sz="1300" kern="1200" dirty="0" err="1"/>
            <a:t>웹페이지의</a:t>
          </a:r>
          <a:r>
            <a:rPr lang="en-US" altLang="ko-KR" sz="1300" kern="1200" dirty="0"/>
            <a:t> </a:t>
          </a:r>
          <a:r>
            <a:rPr lang="ko-KR" altLang="en-US" sz="1300" b="1" kern="1200" dirty="0"/>
            <a:t>텍스트 전처리</a:t>
          </a:r>
          <a:r>
            <a:rPr lang="ko-KR" altLang="en-US" sz="1300" kern="1200" dirty="0"/>
            <a:t> 가공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975635" y="2302523"/>
        <a:ext cx="5156407" cy="939568"/>
      </dsp:txXfrm>
    </dsp:sp>
    <dsp:sp modelId="{410A5610-61B8-4BD1-95C3-1E83CD1D452C}">
      <dsp:nvSpPr>
        <dsp:cNvPr id="0" name=""/>
        <dsp:cNvSpPr/>
      </dsp:nvSpPr>
      <dsp:spPr>
        <a:xfrm>
          <a:off x="1419605" y="3409938"/>
          <a:ext cx="6336792" cy="99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최종결과를 </a:t>
          </a:r>
          <a:r>
            <a:rPr lang="en-US" altLang="ko-KR" sz="1300" b="1" kern="1200" dirty="0"/>
            <a:t>RDBMS</a:t>
          </a:r>
          <a:r>
            <a:rPr lang="ko-KR" altLang="en-US" sz="1300" kern="1200" dirty="0"/>
            <a:t>에 저장</a:t>
          </a:r>
          <a:r>
            <a:rPr lang="en-US" altLang="ko-KR" sz="1300" kern="1200" dirty="0"/>
            <a:t>.</a:t>
          </a:r>
          <a:r>
            <a:rPr lang="ko-KR" altLang="en-US" sz="1300" kern="1200" dirty="0"/>
            <a:t>데이터는 누적됨</a:t>
          </a:r>
          <a:r>
            <a:rPr lang="en-US" altLang="ko-KR" sz="1300" kern="1200" dirty="0"/>
            <a:t>)(</a:t>
          </a:r>
          <a:r>
            <a:rPr lang="ko-KR" altLang="en-US" sz="1300" kern="1200" dirty="0"/>
            <a:t>전처리 완료된 텍스트들을 </a:t>
          </a:r>
          <a:r>
            <a:rPr lang="ko-KR" altLang="en-US" sz="1300" b="1" kern="1200" dirty="0" err="1"/>
            <a:t>워드카운트</a:t>
          </a:r>
          <a:r>
            <a:rPr lang="en-US" altLang="ko-KR" sz="1300" b="1" kern="1200" dirty="0"/>
            <a:t>, </a:t>
          </a:r>
          <a:r>
            <a:rPr lang="ko-KR" altLang="en-US" sz="1300" b="1" kern="1200" dirty="0"/>
            <a:t> 키워드 연관성 </a:t>
          </a:r>
          <a:r>
            <a:rPr lang="ko-KR" altLang="en-US" sz="1300" kern="1200" dirty="0"/>
            <a:t> 등을 파악하여 일정한 </a:t>
          </a:r>
          <a:r>
            <a:rPr lang="ko-KR" altLang="en-US" sz="1300" b="1" kern="1200" dirty="0"/>
            <a:t>최종결과</a:t>
          </a:r>
          <a:r>
            <a:rPr lang="ko-KR" altLang="en-US" sz="1300" kern="1200" dirty="0"/>
            <a:t> 산출</a:t>
          </a:r>
        </a:p>
      </dsp:txBody>
      <dsp:txXfrm>
        <a:off x="1448836" y="3439169"/>
        <a:ext cx="5156407" cy="939568"/>
      </dsp:txXfrm>
    </dsp:sp>
    <dsp:sp modelId="{D1C5C6EC-B7AB-49E3-B16D-19F4B9466536}">
      <dsp:nvSpPr>
        <dsp:cNvPr id="0" name=""/>
        <dsp:cNvSpPr/>
      </dsp:nvSpPr>
      <dsp:spPr>
        <a:xfrm>
          <a:off x="1892808" y="4546585"/>
          <a:ext cx="6336792" cy="9980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Node </a:t>
          </a:r>
          <a:r>
            <a:rPr lang="ko-KR" altLang="en-US" sz="1300" kern="1200" dirty="0" err="1"/>
            <a:t>클릭시</a:t>
          </a:r>
          <a:r>
            <a:rPr lang="ko-KR" altLang="en-US" sz="1300" kern="1200" dirty="0"/>
            <a:t> </a:t>
          </a:r>
          <a:r>
            <a:rPr lang="ko-KR" altLang="en-US" sz="1300" kern="1200" dirty="0" err="1"/>
            <a:t>관련뉴스</a:t>
          </a:r>
          <a:r>
            <a:rPr lang="ko-KR" altLang="en-US" sz="1300" kern="1200" dirty="0"/>
            <a:t> 보여주기데이터 </a:t>
          </a:r>
          <a:r>
            <a:rPr lang="ko-KR" altLang="en-US" sz="1300" kern="1200" dirty="0" err="1"/>
            <a:t>누적시</a:t>
          </a:r>
          <a:r>
            <a:rPr lang="ko-KR" altLang="en-US" sz="1300" kern="1200" dirty="0"/>
            <a:t> </a:t>
          </a:r>
          <a:r>
            <a:rPr lang="ko-KR" altLang="en-US" sz="1300" b="1" kern="1200" dirty="0" err="1"/>
            <a:t>추가기능</a:t>
          </a:r>
          <a:r>
            <a:rPr lang="ko-KR" altLang="en-US" sz="1300" kern="1200" dirty="0"/>
            <a:t> 구현 가능</a:t>
          </a:r>
        </a:p>
      </dsp:txBody>
      <dsp:txXfrm>
        <a:off x="1922039" y="4575816"/>
        <a:ext cx="5156407" cy="939568"/>
      </dsp:txXfrm>
    </dsp:sp>
    <dsp:sp modelId="{5F36FD2D-2A66-4639-9B4A-5EE177ED1CC4}">
      <dsp:nvSpPr>
        <dsp:cNvPr id="0" name=""/>
        <dsp:cNvSpPr/>
      </dsp:nvSpPr>
      <dsp:spPr>
        <a:xfrm>
          <a:off x="5688071" y="729117"/>
          <a:ext cx="648720" cy="64872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5834033" y="729117"/>
        <a:ext cx="356796" cy="488162"/>
      </dsp:txXfrm>
    </dsp:sp>
    <dsp:sp modelId="{0914CD22-40EB-4139-A64D-ABA0DD3A4D6B}">
      <dsp:nvSpPr>
        <dsp:cNvPr id="0" name=""/>
        <dsp:cNvSpPr/>
      </dsp:nvSpPr>
      <dsp:spPr>
        <a:xfrm>
          <a:off x="6161273" y="1865763"/>
          <a:ext cx="648720" cy="64872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6307235" y="1865763"/>
        <a:ext cx="356796" cy="488162"/>
      </dsp:txXfrm>
    </dsp:sp>
    <dsp:sp modelId="{26B42CB2-546D-4AB5-9A88-538B37D30562}">
      <dsp:nvSpPr>
        <dsp:cNvPr id="0" name=""/>
        <dsp:cNvSpPr/>
      </dsp:nvSpPr>
      <dsp:spPr>
        <a:xfrm>
          <a:off x="6634475" y="2985775"/>
          <a:ext cx="648720" cy="64872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6780437" y="2985775"/>
        <a:ext cx="356796" cy="488162"/>
      </dsp:txXfrm>
    </dsp:sp>
    <dsp:sp modelId="{EE99B9C5-3328-4C52-B71F-C11EAB7424F6}">
      <dsp:nvSpPr>
        <dsp:cNvPr id="0" name=""/>
        <dsp:cNvSpPr/>
      </dsp:nvSpPr>
      <dsp:spPr>
        <a:xfrm>
          <a:off x="7107677" y="4133511"/>
          <a:ext cx="648720" cy="648720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/>
        </a:p>
      </dsp:txBody>
      <dsp:txXfrm>
        <a:off x="7253639" y="4133511"/>
        <a:ext cx="356796" cy="488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E5473-9E35-4CA2-A6FD-B8C96CB461EC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D36F7-A19A-4FD5-99D2-58084DFD3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D36F7-A19A-4FD5-99D2-58084DFD36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2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D36F7-A19A-4FD5-99D2-58084DFD36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13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D36F7-A19A-4FD5-99D2-58084DFD36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68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tudent\Desktop\559672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45" y="4252053"/>
            <a:ext cx="1697227" cy="16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918648" cy="14401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/>
              <a:t>한눈에 보는 대한민국 </a:t>
            </a:r>
            <a:br>
              <a:rPr lang="en-US" altLang="ko-KR" sz="4800" b="1" dirty="0"/>
            </a:br>
            <a:r>
              <a:rPr lang="ko-KR" alt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핫이슈</a:t>
            </a:r>
            <a:endParaRPr lang="ko-KR" altLang="en-US" sz="4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3563888" y="4148555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 err="1">
                <a:solidFill>
                  <a:srgbClr val="FF0000"/>
                </a:solidFill>
              </a:rPr>
              <a:t>I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ssue</a:t>
            </a:r>
            <a:r>
              <a:rPr lang="en-US" altLang="ko-KR" sz="4400" dirty="0" err="1">
                <a:solidFill>
                  <a:srgbClr val="FF0000"/>
                </a:solidFill>
              </a:rPr>
              <a:t>W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hat</a:t>
            </a:r>
            <a:r>
              <a:rPr lang="en-US" altLang="ko-KR" sz="4400" dirty="0" err="1">
                <a:solidFill>
                  <a:srgbClr val="FF0000"/>
                </a:solidFill>
              </a:rPr>
              <a:t>S</a:t>
            </a:r>
            <a:r>
              <a:rPr lang="en-US" altLang="ko-KR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how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있슈왔슈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</a:t>
            </a:r>
          </a:p>
          <a:p>
            <a:pPr algn="l"/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 :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Latte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horse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67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89228" y="163445"/>
            <a:ext cx="6551024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2. </a:t>
            </a:r>
            <a:r>
              <a:rPr lang="ko-KR" altLang="en-US" sz="2800" b="1" dirty="0">
                <a:solidFill>
                  <a:schemeClr val="accent3"/>
                </a:solidFill>
              </a:rPr>
              <a:t>데이터 수집 </a:t>
            </a:r>
            <a:r>
              <a:rPr lang="ko-KR" altLang="en-US" sz="2800" b="1">
                <a:solidFill>
                  <a:schemeClr val="accent3"/>
                </a:solidFill>
              </a:rPr>
              <a:t>및 전처리기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773698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Methodology – </a:t>
            </a:r>
            <a:r>
              <a:rPr lang="ko-KR" altLang="en-US" sz="2000" b="1"/>
              <a:t>수집과 전처리</a:t>
            </a:r>
            <a:r>
              <a:rPr lang="en-US" altLang="ko-KR" sz="2000" b="1"/>
              <a:t>(</a:t>
            </a:r>
            <a:r>
              <a:rPr lang="ko-KR" altLang="en-US" sz="2000" b="1"/>
              <a:t>처리 과정</a:t>
            </a:r>
            <a:r>
              <a:rPr lang="en-US" altLang="ko-KR" sz="2000" b="1"/>
              <a:t>)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44327" y="1153319"/>
            <a:ext cx="76000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9552" y="117758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이슈가 되고 있는 인기 </a:t>
            </a:r>
            <a:r>
              <a:rPr lang="ko-KR" altLang="en-US" sz="1400" dirty="0" err="1"/>
              <a:t>검색어를</a:t>
            </a:r>
            <a:r>
              <a:rPr lang="ko-KR" altLang="en-US" sz="1400" dirty="0"/>
              <a:t> 수집하고 이를 통하여 관련 뉴스를 검색</a:t>
            </a:r>
            <a:r>
              <a:rPr lang="en-US" altLang="ko-KR" sz="1400" dirty="0"/>
              <a:t>,</a:t>
            </a:r>
            <a:r>
              <a:rPr lang="ko-KR" altLang="en-US" sz="1400" dirty="0"/>
              <a:t> 해당 </a:t>
            </a:r>
            <a:r>
              <a:rPr lang="en-US" altLang="ko-KR" sz="1400" dirty="0"/>
              <a:t>HTML </a:t>
            </a:r>
            <a:r>
              <a:rPr lang="ko-KR" altLang="en-US" sz="1400" dirty="0"/>
              <a:t>파일들을 저장한 뒤 </a:t>
            </a:r>
            <a:r>
              <a:rPr lang="ko-KR" altLang="en-US" sz="1400" dirty="0" err="1"/>
              <a:t>쓸모있는</a:t>
            </a:r>
            <a:r>
              <a:rPr lang="ko-KR" altLang="en-US" sz="1400" dirty="0"/>
              <a:t> 텍스트만으로 추려내는 작업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39552" y="1878498"/>
            <a:ext cx="482453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err="1">
                <a:solidFill>
                  <a:schemeClr val="tx2"/>
                </a:solidFill>
              </a:rPr>
              <a:t>네이버</a:t>
            </a:r>
            <a:r>
              <a:rPr lang="en-US" altLang="ko-KR" sz="1400" b="1" dirty="0">
                <a:solidFill>
                  <a:schemeClr val="tx2"/>
                </a:solidFill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</a:rPr>
              <a:t>다음 실시간 인기 </a:t>
            </a:r>
            <a:r>
              <a:rPr lang="ko-KR" altLang="en-US" sz="1400" b="1" dirty="0" err="1">
                <a:solidFill>
                  <a:schemeClr val="tx2"/>
                </a:solidFill>
              </a:rPr>
              <a:t>검색어</a:t>
            </a:r>
            <a:r>
              <a:rPr lang="ko-KR" altLang="en-US" sz="1400" b="1" dirty="0">
                <a:solidFill>
                  <a:schemeClr val="tx2"/>
                </a:solidFill>
              </a:rPr>
              <a:t> 수집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300" dirty="0" err="1"/>
              <a:t>네이버</a:t>
            </a:r>
            <a:r>
              <a:rPr lang="ko-KR" altLang="en-US" sz="1300" dirty="0"/>
              <a:t> 검색 홈 </a:t>
            </a:r>
            <a:r>
              <a:rPr lang="ko-KR" altLang="en-US" sz="1300" dirty="0" err="1"/>
              <a:t>크롤링</a:t>
            </a:r>
            <a:r>
              <a:rPr lang="ko-KR" altLang="en-US" sz="1300" dirty="0"/>
              <a:t> </a:t>
            </a:r>
            <a:r>
              <a:rPr lang="en-US" altLang="ko-KR" sz="1300" dirty="0"/>
              <a:t>-&gt; </a:t>
            </a:r>
            <a:r>
              <a:rPr lang="ko-KR" altLang="en-US" sz="1300" dirty="0" err="1"/>
              <a:t>검색어</a:t>
            </a:r>
            <a:r>
              <a:rPr lang="ko-KR" altLang="en-US" sz="1300" dirty="0"/>
              <a:t> </a:t>
            </a:r>
            <a:r>
              <a:rPr lang="en-US" altLang="ko-KR" sz="1300" dirty="0"/>
              <a:t>10</a:t>
            </a:r>
            <a:r>
              <a:rPr lang="ko-KR" altLang="en-US" sz="1300" dirty="0"/>
              <a:t>개</a:t>
            </a:r>
            <a:endParaRPr lang="en-US" altLang="ko-KR" sz="13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300" dirty="0"/>
              <a:t>다음 검색 홈 </a:t>
            </a:r>
            <a:r>
              <a:rPr lang="ko-KR" altLang="en-US" sz="1300" dirty="0" err="1"/>
              <a:t>크롤링</a:t>
            </a:r>
            <a:r>
              <a:rPr lang="ko-KR" altLang="en-US" sz="1300" dirty="0"/>
              <a:t> </a:t>
            </a:r>
            <a:r>
              <a:rPr lang="en-US" altLang="ko-KR" sz="1300" dirty="0"/>
              <a:t>-&gt; </a:t>
            </a:r>
            <a:r>
              <a:rPr lang="ko-KR" altLang="en-US" sz="1300" dirty="0" err="1"/>
              <a:t>검색어</a:t>
            </a:r>
            <a:r>
              <a:rPr lang="ko-KR" altLang="en-US" sz="1300" dirty="0"/>
              <a:t> </a:t>
            </a:r>
            <a:r>
              <a:rPr lang="en-US" altLang="ko-KR" sz="1300" dirty="0"/>
              <a:t>10</a:t>
            </a:r>
            <a:r>
              <a:rPr lang="ko-KR" altLang="en-US" sz="1300" dirty="0"/>
              <a:t>개</a:t>
            </a:r>
            <a:endParaRPr lang="en-US" altLang="ko-KR" sz="13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300" strike="sngStrike" dirty="0"/>
              <a:t>Twitter Trend -&gt; </a:t>
            </a:r>
            <a:r>
              <a:rPr lang="ko-KR" altLang="en-US" sz="1300" strike="sngStrike" dirty="0" err="1"/>
              <a:t>트렌드</a:t>
            </a:r>
            <a:r>
              <a:rPr lang="ko-KR" altLang="en-US" sz="1300" strike="sngStrike" dirty="0"/>
              <a:t> 키워드 </a:t>
            </a:r>
            <a:r>
              <a:rPr lang="en-US" altLang="ko-KR" sz="1300" strike="sngStrike" dirty="0"/>
              <a:t>10</a:t>
            </a:r>
            <a:r>
              <a:rPr lang="ko-KR" altLang="en-US" sz="1300" strike="sngStrike" dirty="0"/>
              <a:t>개</a:t>
            </a:r>
            <a:endParaRPr lang="en-US" altLang="ko-KR" sz="1300" strike="sngStrike" dirty="0"/>
          </a:p>
          <a:p>
            <a:pPr marL="800100" lvl="1" indent="-342900">
              <a:buFont typeface="+mj-ea"/>
              <a:buAutoNum type="circleNumDbPlain"/>
            </a:pPr>
            <a:endParaRPr lang="en-US" altLang="ko-KR" sz="13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2"/>
                </a:solidFill>
              </a:rPr>
              <a:t>각각의 검색어로 뉴스를 검색하여 저장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300" dirty="0" err="1"/>
              <a:t>네이버</a:t>
            </a:r>
            <a:r>
              <a:rPr lang="ko-KR" altLang="en-US" sz="1300" dirty="0"/>
              <a:t> 뉴스 검색 </a:t>
            </a:r>
            <a:r>
              <a:rPr lang="en-US" altLang="ko-KR" sz="1300" dirty="0"/>
              <a:t>API -&gt; </a:t>
            </a:r>
            <a:r>
              <a:rPr lang="ko-KR" altLang="en-US" sz="1300" dirty="0"/>
              <a:t>뉴스 </a:t>
            </a:r>
            <a:r>
              <a:rPr lang="en-US" altLang="ko-KR" sz="1300" dirty="0"/>
              <a:t>30</a:t>
            </a:r>
            <a:r>
              <a:rPr lang="ko-KR" altLang="en-US" sz="1300" dirty="0"/>
              <a:t>개</a:t>
            </a:r>
            <a:endParaRPr lang="en-US" altLang="ko-KR" sz="13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300" dirty="0"/>
              <a:t>다음 뉴스 직접 </a:t>
            </a:r>
            <a:r>
              <a:rPr lang="ko-KR" altLang="en-US" sz="1300" dirty="0" err="1"/>
              <a:t>크롤링</a:t>
            </a:r>
            <a:r>
              <a:rPr lang="ko-KR" altLang="en-US" sz="1300" dirty="0"/>
              <a:t> </a:t>
            </a:r>
            <a:r>
              <a:rPr lang="en-US" altLang="ko-KR" sz="1300" dirty="0"/>
              <a:t>-&gt; </a:t>
            </a:r>
            <a:r>
              <a:rPr lang="ko-KR" altLang="en-US" sz="1300" dirty="0"/>
              <a:t>뉴스 </a:t>
            </a:r>
            <a:r>
              <a:rPr lang="en-US" altLang="ko-KR" sz="1300" dirty="0"/>
              <a:t>30</a:t>
            </a:r>
            <a:r>
              <a:rPr lang="ko-KR" altLang="en-US" sz="1300" dirty="0"/>
              <a:t>개</a:t>
            </a:r>
            <a:endParaRPr lang="en-US" altLang="ko-KR" sz="13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300" dirty="0"/>
              <a:t>Twitter API -&gt; </a:t>
            </a:r>
            <a:r>
              <a:rPr lang="ko-KR" altLang="en-US" sz="1300" dirty="0" err="1"/>
              <a:t>트윗</a:t>
            </a:r>
            <a:r>
              <a:rPr lang="ko-KR" altLang="en-US" sz="1300" dirty="0"/>
              <a:t> </a:t>
            </a:r>
            <a:r>
              <a:rPr lang="en-US" altLang="ko-KR" sz="1300" dirty="0"/>
              <a:t>100</a:t>
            </a:r>
            <a:r>
              <a:rPr lang="ko-KR" altLang="en-US" sz="1300" dirty="0"/>
              <a:t>개</a:t>
            </a:r>
            <a:endParaRPr lang="en-US" altLang="ko-KR" sz="13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300" strike="sngStrike" dirty="0"/>
              <a:t>Google </a:t>
            </a:r>
            <a:r>
              <a:rPr lang="ko-KR" altLang="en-US" sz="1300" strike="sngStrike" dirty="0"/>
              <a:t>직접 </a:t>
            </a:r>
            <a:r>
              <a:rPr lang="ko-KR" altLang="en-US" sz="1300" strike="sngStrike" dirty="0" err="1"/>
              <a:t>크롤링</a:t>
            </a:r>
            <a:r>
              <a:rPr lang="en-US" altLang="ko-KR" sz="1300" strike="sngStrike" dirty="0"/>
              <a:t>(</a:t>
            </a:r>
            <a:r>
              <a:rPr lang="ko-KR" altLang="en-US" sz="1300" strike="sngStrike" dirty="0"/>
              <a:t>보류</a:t>
            </a:r>
            <a:r>
              <a:rPr lang="en-US" altLang="ko-KR" sz="1300" strike="sngStrike" dirty="0"/>
              <a:t>)</a:t>
            </a:r>
          </a:p>
          <a:p>
            <a:pPr lvl="1"/>
            <a:endParaRPr lang="en-US" altLang="ko-KR" sz="13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2"/>
                </a:solidFill>
              </a:rPr>
              <a:t>저장된 </a:t>
            </a:r>
            <a:r>
              <a:rPr lang="en-US" altLang="ko-KR" sz="1400" b="1" dirty="0">
                <a:solidFill>
                  <a:schemeClr val="tx2"/>
                </a:solidFill>
              </a:rPr>
              <a:t>HTML </a:t>
            </a:r>
            <a:r>
              <a:rPr lang="ko-KR" altLang="en-US" sz="1400" b="1" dirty="0">
                <a:solidFill>
                  <a:schemeClr val="tx2"/>
                </a:solidFill>
              </a:rPr>
              <a:t>파일들을 </a:t>
            </a:r>
            <a:r>
              <a:rPr lang="ko-KR" altLang="en-US" sz="1400" b="1" dirty="0" err="1">
                <a:solidFill>
                  <a:schemeClr val="tx2"/>
                </a:solidFill>
              </a:rPr>
              <a:t>전처리하여</a:t>
            </a:r>
            <a:r>
              <a:rPr lang="ko-KR" altLang="en-US" sz="1400" b="1" dirty="0">
                <a:solidFill>
                  <a:schemeClr val="tx2"/>
                </a:solidFill>
              </a:rPr>
              <a:t> 텍스트화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300" dirty="0"/>
              <a:t>Python </a:t>
            </a:r>
            <a:r>
              <a:rPr lang="en-US" altLang="ko-KR" sz="1300" dirty="0" err="1"/>
              <a:t>Beautifulsoup</a:t>
            </a:r>
            <a:r>
              <a:rPr lang="en-US" altLang="ko-KR" sz="1300" dirty="0"/>
              <a:t> html selector</a:t>
            </a:r>
            <a:r>
              <a:rPr lang="ko-KR" altLang="en-US" sz="1300" dirty="0"/>
              <a:t>로 본문 추출</a:t>
            </a:r>
            <a:endParaRPr lang="en-US" altLang="ko-KR" sz="13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직접 </a:t>
            </a:r>
            <a:r>
              <a:rPr lang="ko-KR" altLang="en-US" sz="1200" dirty="0" err="1"/>
              <a:t>코딩한</a:t>
            </a:r>
            <a:r>
              <a:rPr lang="ko-KR" altLang="en-US" sz="1200" dirty="0"/>
              <a:t> 필터 함수 적용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en-US" altLang="ko-KR" sz="1200" dirty="0"/>
              <a:t>whitelist </a:t>
            </a:r>
            <a:r>
              <a:rPr lang="ko-KR" altLang="en-US" sz="1200" dirty="0"/>
              <a:t>방식</a:t>
            </a:r>
            <a:r>
              <a:rPr lang="en-US" altLang="ko-KR" sz="1200" dirty="0"/>
              <a:t> 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300" dirty="0" err="1"/>
              <a:t>정규표현식을</a:t>
            </a:r>
            <a:r>
              <a:rPr lang="ko-KR" altLang="en-US" sz="1300" dirty="0"/>
              <a:t> 이용한 </a:t>
            </a:r>
            <a:r>
              <a:rPr lang="ko-KR" altLang="en-US" sz="1300" dirty="0" err="1"/>
              <a:t>쓸모없는</a:t>
            </a:r>
            <a:r>
              <a:rPr lang="ko-KR" altLang="en-US" sz="1300" dirty="0"/>
              <a:t> 구문 삭제</a:t>
            </a:r>
            <a:endParaRPr lang="en-US" altLang="ko-KR" sz="1300" dirty="0"/>
          </a:p>
          <a:p>
            <a:pPr lvl="2"/>
            <a:r>
              <a:rPr lang="en-US" altLang="ko-KR" sz="1200" dirty="0"/>
              <a:t>~</a:t>
            </a:r>
            <a:r>
              <a:rPr lang="ko-KR" altLang="en-US" sz="1200" dirty="0"/>
              <a:t>뉴스</a:t>
            </a:r>
            <a:r>
              <a:rPr lang="en-US" altLang="ko-KR" sz="1200" dirty="0"/>
              <a:t>, ~</a:t>
            </a:r>
            <a:r>
              <a:rPr lang="ko-KR" altLang="en-US" sz="1200" dirty="0"/>
              <a:t>기자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저작권</a:t>
            </a:r>
            <a:r>
              <a:rPr lang="en-US" altLang="ko-KR" sz="1200" dirty="0"/>
              <a:t>, </a:t>
            </a:r>
            <a:r>
              <a:rPr lang="ko-KR" altLang="en-US" sz="1200" dirty="0"/>
              <a:t>사진 출처</a:t>
            </a:r>
            <a:r>
              <a:rPr lang="en-US" altLang="ko-KR" sz="1200" dirty="0"/>
              <a:t>, </a:t>
            </a:r>
            <a:r>
              <a:rPr lang="ko-KR" altLang="en-US" sz="1200" dirty="0"/>
              <a:t> 특문</a:t>
            </a:r>
            <a:r>
              <a:rPr lang="en-US" altLang="ko-KR" sz="1200" dirty="0"/>
              <a:t>, </a:t>
            </a:r>
            <a:r>
              <a:rPr lang="ko-KR" altLang="en-US" sz="1200" dirty="0"/>
              <a:t>정보 제공 안내 등</a:t>
            </a:r>
            <a:endParaRPr lang="en-US" altLang="ko-KR" sz="1200" dirty="0"/>
          </a:p>
          <a:p>
            <a:pPr lvl="2"/>
            <a:endParaRPr lang="en-US" altLang="ko-KR" sz="13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2"/>
                </a:solidFill>
              </a:rPr>
              <a:t>수집 시점의 날짜</a:t>
            </a:r>
            <a:r>
              <a:rPr lang="en-US" altLang="ko-KR" sz="1400" b="1" dirty="0">
                <a:solidFill>
                  <a:schemeClr val="tx2"/>
                </a:solidFill>
              </a:rPr>
              <a:t>/</a:t>
            </a:r>
            <a:r>
              <a:rPr lang="ko-KR" altLang="en-US" sz="1400" b="1" dirty="0">
                <a:solidFill>
                  <a:schemeClr val="tx2"/>
                </a:solidFill>
              </a:rPr>
              <a:t>시각</a:t>
            </a:r>
            <a:r>
              <a:rPr lang="en-US" altLang="ko-KR" sz="1400" b="1" dirty="0">
                <a:solidFill>
                  <a:schemeClr val="tx2"/>
                </a:solidFill>
              </a:rPr>
              <a:t> </a:t>
            </a:r>
            <a:r>
              <a:rPr lang="ko-KR" altLang="en-US" sz="1400" b="1" dirty="0">
                <a:solidFill>
                  <a:schemeClr val="tx2"/>
                </a:solidFill>
              </a:rPr>
              <a:t>정보를 이용하여  저장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300" dirty="0"/>
              <a:t>약속된 </a:t>
            </a:r>
            <a:r>
              <a:rPr lang="ko-KR" altLang="en-US" sz="1300" dirty="0" err="1"/>
              <a:t>디렉토리를</a:t>
            </a:r>
            <a:r>
              <a:rPr lang="ko-KR" altLang="en-US" sz="1300" dirty="0"/>
              <a:t> 루트로 하여 </a:t>
            </a:r>
            <a:r>
              <a:rPr lang="ko-KR" altLang="en-US" sz="1300" dirty="0" err="1"/>
              <a:t>트리로</a:t>
            </a:r>
            <a:r>
              <a:rPr lang="ko-KR" altLang="en-US" sz="1300" dirty="0"/>
              <a:t> 저장</a:t>
            </a:r>
            <a:endParaRPr lang="en-US" altLang="ko-KR" sz="1300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300" dirty="0"/>
              <a:t>(</a:t>
            </a:r>
            <a:r>
              <a:rPr lang="ko-KR" altLang="en-US" sz="1300" dirty="0"/>
              <a:t>날짜</a:t>
            </a:r>
            <a:r>
              <a:rPr lang="en-US" altLang="ko-KR" sz="1300" dirty="0"/>
              <a:t>/</a:t>
            </a:r>
            <a:r>
              <a:rPr lang="ko-KR" altLang="en-US" sz="1300" dirty="0"/>
              <a:t>시각</a:t>
            </a:r>
            <a:r>
              <a:rPr lang="en-US" altLang="ko-KR" sz="1300" dirty="0"/>
              <a:t>)</a:t>
            </a:r>
            <a:r>
              <a:rPr lang="ko-KR" altLang="en-US" sz="1300" dirty="0"/>
              <a:t>을 </a:t>
            </a:r>
            <a:r>
              <a:rPr lang="en-US" altLang="ko-KR" sz="1300" dirty="0"/>
              <a:t>PK</a:t>
            </a:r>
            <a:r>
              <a:rPr lang="ko-KR" altLang="en-US" sz="1300" dirty="0"/>
              <a:t>로 하여 </a:t>
            </a:r>
            <a:r>
              <a:rPr lang="en-US" altLang="ko-KR" sz="1300" dirty="0"/>
              <a:t>DB</a:t>
            </a:r>
            <a:r>
              <a:rPr lang="ko-KR" altLang="en-US" sz="1300" dirty="0"/>
              <a:t>에 메타정보 삽입</a:t>
            </a:r>
            <a:endParaRPr lang="en-US" altLang="ko-KR" sz="13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날짜 </a:t>
            </a:r>
            <a:r>
              <a:rPr lang="en-US" altLang="ko-KR" sz="1200" dirty="0"/>
              <a:t>| </a:t>
            </a:r>
            <a:r>
              <a:rPr lang="ko-KR" altLang="en-US" sz="1200" dirty="0"/>
              <a:t>시각 </a:t>
            </a:r>
            <a:r>
              <a:rPr lang="en-US" altLang="ko-KR" sz="1200" dirty="0"/>
              <a:t>| </a:t>
            </a:r>
            <a:r>
              <a:rPr lang="ko-KR" altLang="en-US" sz="1200" dirty="0"/>
              <a:t>키워드</a:t>
            </a:r>
            <a:r>
              <a:rPr lang="en-US" altLang="ko-KR" sz="1200" dirty="0"/>
              <a:t>20</a:t>
            </a:r>
            <a:r>
              <a:rPr lang="ko-KR" altLang="en-US" sz="1200" dirty="0"/>
              <a:t>개 </a:t>
            </a:r>
            <a:r>
              <a:rPr lang="en-US" altLang="ko-KR" sz="1200" dirty="0"/>
              <a:t>| </a:t>
            </a:r>
            <a:r>
              <a:rPr lang="ko-KR" altLang="en-US" sz="1200" dirty="0"/>
              <a:t>데이터 패스 </a:t>
            </a:r>
            <a:r>
              <a:rPr lang="en-US" altLang="ko-KR" sz="1200" dirty="0"/>
              <a:t>| </a:t>
            </a:r>
            <a:r>
              <a:rPr lang="ko-KR" altLang="en-US" sz="1200" dirty="0"/>
              <a:t>분석결과</a:t>
            </a:r>
            <a:endParaRPr lang="en-US" altLang="ko-KR" sz="1200" dirty="0"/>
          </a:p>
          <a:p>
            <a:pPr marL="1200150" lvl="2" indent="-285750">
              <a:buFontTx/>
              <a:buChar char="-"/>
            </a:pPr>
            <a:r>
              <a:rPr lang="ko-KR" altLang="en-US" sz="1200" dirty="0"/>
              <a:t>분석결과는 추후 삽입</a:t>
            </a:r>
            <a:endParaRPr lang="en-US" altLang="ko-KR" sz="1200" dirty="0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4590002" y="2798930"/>
            <a:ext cx="54006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220072" y="1911603"/>
            <a:ext cx="32403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한 수집 </a:t>
            </a:r>
            <a:r>
              <a:rPr lang="ko-KR" altLang="en-US" sz="1400" b="1" dirty="0" err="1">
                <a:solidFill>
                  <a:srgbClr val="00B050"/>
                </a:solidFill>
              </a:rPr>
              <a:t>싸이클</a:t>
            </a:r>
            <a:r>
              <a:rPr lang="en-US" altLang="ko-KR" sz="1400" b="1" dirty="0">
                <a:solidFill>
                  <a:srgbClr val="00B050"/>
                </a:solidFill>
              </a:rPr>
              <a:t>(1H) </a:t>
            </a:r>
            <a:r>
              <a:rPr lang="ko-KR" altLang="en-US" sz="1400" b="1" dirty="0">
                <a:solidFill>
                  <a:srgbClr val="00B050"/>
                </a:solidFill>
              </a:rPr>
              <a:t>당 수집 문서 개수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sz="1600" dirty="0"/>
              <a:t>20</a:t>
            </a:r>
            <a:r>
              <a:rPr lang="ko-KR" altLang="en-US" sz="1600" dirty="0" err="1"/>
              <a:t>검색어</a:t>
            </a:r>
            <a:r>
              <a:rPr lang="ko-KR" altLang="en-US" sz="1600" dirty="0"/>
              <a:t> </a:t>
            </a:r>
            <a:r>
              <a:rPr lang="en-US" altLang="ko-KR" sz="1600" dirty="0"/>
              <a:t>* 30</a:t>
            </a:r>
            <a:r>
              <a:rPr lang="ko-KR" altLang="en-US" sz="1600" dirty="0"/>
              <a:t>뉴스 </a:t>
            </a:r>
            <a:r>
              <a:rPr lang="en-US" altLang="ko-KR" sz="1600" dirty="0"/>
              <a:t>* 2</a:t>
            </a:r>
            <a:r>
              <a:rPr lang="ko-KR" altLang="en-US" sz="1600" dirty="0"/>
              <a:t>사이트</a:t>
            </a:r>
            <a:endParaRPr lang="en-US" altLang="ko-KR" sz="1600" dirty="0"/>
          </a:p>
          <a:p>
            <a:r>
              <a:rPr lang="en-US" altLang="ko-KR" sz="1600" dirty="0"/>
              <a:t>+ </a:t>
            </a:r>
          </a:p>
          <a:p>
            <a:r>
              <a:rPr lang="en-US" altLang="ko-KR" sz="1600" dirty="0"/>
              <a:t>20</a:t>
            </a:r>
            <a:r>
              <a:rPr lang="ko-KR" altLang="en-US" sz="1600" dirty="0" err="1"/>
              <a:t>검색어</a:t>
            </a:r>
            <a:r>
              <a:rPr lang="ko-KR" altLang="en-US" sz="1600" dirty="0"/>
              <a:t> </a:t>
            </a:r>
            <a:r>
              <a:rPr lang="en-US" altLang="ko-KR" sz="1600" dirty="0"/>
              <a:t>*</a:t>
            </a:r>
            <a:r>
              <a:rPr lang="ko-KR" altLang="en-US" sz="1600" dirty="0"/>
              <a:t> </a:t>
            </a:r>
            <a:r>
              <a:rPr lang="en-US" altLang="ko-KR" sz="1600" dirty="0"/>
              <a:t>1</a:t>
            </a:r>
            <a:r>
              <a:rPr lang="ko-KR" altLang="en-US" sz="1600" dirty="0" err="1"/>
              <a:t>트윗츠</a:t>
            </a:r>
            <a:r>
              <a:rPr lang="en-US" altLang="ko-KR" sz="1000" dirty="0"/>
              <a:t>(100</a:t>
            </a:r>
            <a:r>
              <a:rPr lang="ko-KR" altLang="en-US" sz="1000" dirty="0"/>
              <a:t>개 </a:t>
            </a:r>
            <a:r>
              <a:rPr lang="ko-KR" altLang="en-US" sz="1000" dirty="0" err="1"/>
              <a:t>트윗포함</a:t>
            </a:r>
            <a:r>
              <a:rPr lang="en-US" altLang="ko-KR" sz="1000" dirty="0"/>
              <a:t>) </a:t>
            </a:r>
          </a:p>
          <a:p>
            <a:endParaRPr lang="en-US" altLang="ko-KR" dirty="0"/>
          </a:p>
          <a:p>
            <a:r>
              <a:rPr lang="en-US" altLang="ko-KR" sz="1600" dirty="0"/>
              <a:t>=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1200</a:t>
            </a:r>
            <a:r>
              <a:rPr lang="ko-KR" altLang="en-US" b="1" dirty="0">
                <a:solidFill>
                  <a:srgbClr val="FF0000"/>
                </a:solidFill>
              </a:rPr>
              <a:t>뉴스 </a:t>
            </a:r>
            <a:r>
              <a:rPr lang="en-US" altLang="ko-KR" b="1" dirty="0">
                <a:solidFill>
                  <a:srgbClr val="FF0000"/>
                </a:solidFill>
              </a:rPr>
              <a:t>+ 20</a:t>
            </a:r>
            <a:r>
              <a:rPr lang="ko-KR" altLang="en-US" b="1" dirty="0" err="1">
                <a:solidFill>
                  <a:srgbClr val="FF0000"/>
                </a:solidFill>
              </a:rPr>
              <a:t>트윗츠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330" y="3933056"/>
            <a:ext cx="2587608" cy="284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아래쪽 화살표 22"/>
          <p:cNvSpPr/>
          <p:nvPr/>
        </p:nvSpPr>
        <p:spPr>
          <a:xfrm rot="16200000">
            <a:off x="5166066" y="5175194"/>
            <a:ext cx="54006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0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89228" y="163445"/>
            <a:ext cx="8531244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2. </a:t>
            </a:r>
            <a:r>
              <a:rPr lang="ko-KR" altLang="en-US" sz="2800" b="1" dirty="0">
                <a:solidFill>
                  <a:schemeClr val="accent3"/>
                </a:solidFill>
              </a:rPr>
              <a:t>데이터 수집 </a:t>
            </a:r>
            <a:r>
              <a:rPr lang="ko-KR" altLang="en-US" sz="2800" b="1">
                <a:solidFill>
                  <a:schemeClr val="accent3"/>
                </a:solidFill>
              </a:rPr>
              <a:t>및 전처리기 개발</a:t>
            </a:r>
            <a:r>
              <a:rPr lang="en-US" altLang="ko-KR" sz="2800" b="1">
                <a:solidFill>
                  <a:schemeClr val="accent3"/>
                </a:solidFill>
              </a:rPr>
              <a:t>(</a:t>
            </a:r>
            <a:r>
              <a:rPr lang="ko-KR" altLang="en-US" sz="2800" b="1" dirty="0">
                <a:solidFill>
                  <a:schemeClr val="accent3"/>
                </a:solidFill>
              </a:rPr>
              <a:t>완료</a:t>
            </a:r>
            <a:r>
              <a:rPr lang="en-US" altLang="ko-KR" sz="2800" b="1" dirty="0">
                <a:solidFill>
                  <a:schemeClr val="accent3"/>
                </a:solidFill>
              </a:rPr>
              <a:t>)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97646" y="864096"/>
            <a:ext cx="273630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/>
              <a:t>crawllica</a:t>
            </a:r>
            <a:endParaRPr lang="ko-KR" altLang="en-US" sz="2800" b="1"/>
          </a:p>
        </p:txBody>
      </p:sp>
      <p:sp>
        <p:nvSpPr>
          <p:cNvPr id="17" name="직사각형 16"/>
          <p:cNvSpPr/>
          <p:nvPr/>
        </p:nvSpPr>
        <p:spPr>
          <a:xfrm>
            <a:off x="4093790" y="1584176"/>
            <a:ext cx="1800200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</a:rPr>
              <a:t>harvesta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93790" y="4536504"/>
            <a:ext cx="1800200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</a:rPr>
              <a:t>preproca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661742" y="1440160"/>
            <a:ext cx="0" cy="54452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3661742" y="475252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661742" y="1790675"/>
            <a:ext cx="4320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7" y="1113607"/>
            <a:ext cx="20574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89" y="2277990"/>
            <a:ext cx="4438650" cy="18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507284" y="888842"/>
            <a:ext cx="30971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팀에서 자체 개발</a:t>
            </a:r>
            <a:r>
              <a:rPr lang="ko-KR" altLang="en-US" sz="1200" b="1"/>
              <a:t>한</a:t>
            </a:r>
            <a:endParaRPr lang="en-US" altLang="ko-KR" sz="1200" b="1"/>
          </a:p>
          <a:p>
            <a:r>
              <a:rPr lang="en-US" altLang="ko-KR" sz="1200" b="1"/>
              <a:t>HTML </a:t>
            </a:r>
            <a:r>
              <a:rPr lang="ko-KR" altLang="en-US" sz="1200" b="1"/>
              <a:t>수집 및 전처리 최상위 모듈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10335" y="1576670"/>
            <a:ext cx="25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HTML </a:t>
            </a:r>
            <a:r>
              <a:rPr lang="ko-KR" altLang="en-US" sz="1200" b="1"/>
              <a:t>수집 및 저장을 담당하는</a:t>
            </a:r>
            <a:endParaRPr lang="en-US" altLang="ko-KR" sz="1200" b="1"/>
          </a:p>
          <a:p>
            <a:r>
              <a:rPr lang="ko-KR" altLang="en-US" sz="1200" b="1"/>
              <a:t>하위 모듈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48266" y="4528998"/>
            <a:ext cx="25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저장된 </a:t>
            </a:r>
            <a:r>
              <a:rPr lang="en-US" altLang="ko-KR" sz="1200" b="1"/>
              <a:t>HTML</a:t>
            </a:r>
            <a:r>
              <a:rPr lang="ko-KR" altLang="en-US" sz="1200" b="1"/>
              <a:t>을 정제된 </a:t>
            </a:r>
            <a:r>
              <a:rPr lang="en-US" altLang="ko-KR" sz="1200" b="1"/>
              <a:t>TEXT </a:t>
            </a:r>
            <a:r>
              <a:rPr lang="ko-KR" altLang="en-US" sz="1200" b="1"/>
              <a:t>로 바꾸는 작업을 담당하는 하위 모듈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093789" y="5051543"/>
            <a:ext cx="4726683" cy="1674942"/>
            <a:chOff x="4065215" y="5040560"/>
            <a:chExt cx="4386360" cy="1685925"/>
          </a:xfrm>
        </p:grpSpPr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215" y="5040560"/>
              <a:ext cx="4171950" cy="1685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724128" y="6011996"/>
              <a:ext cx="2727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0000"/>
                  </a:solidFill>
                </a:rPr>
                <a:t>최소 약 </a:t>
              </a:r>
              <a:r>
                <a:rPr lang="en-US" altLang="ko-KR" sz="1600" dirty="0">
                  <a:solidFill>
                    <a:srgbClr val="FF0000"/>
                  </a:solidFill>
                </a:rPr>
                <a:t>80% </a:t>
              </a:r>
              <a:r>
                <a:rPr lang="ko-KR" altLang="en-US" sz="1600" dirty="0">
                  <a:solidFill>
                    <a:srgbClr val="FF0000"/>
                  </a:solidFill>
                </a:rPr>
                <a:t>이상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34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89228" y="163445"/>
            <a:ext cx="7523132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3. </a:t>
            </a:r>
            <a:r>
              <a:rPr lang="ko-KR" altLang="en-US" sz="2800" b="1" dirty="0">
                <a:solidFill>
                  <a:schemeClr val="accent3"/>
                </a:solidFill>
              </a:rPr>
              <a:t>형태소분석기 성능분석 및 선정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41974"/>
              </p:ext>
            </p:extLst>
          </p:nvPr>
        </p:nvGraphicFramePr>
        <p:xfrm>
          <a:off x="356450" y="1556792"/>
          <a:ext cx="4025572" cy="43204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2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분담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형태소 분석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김재현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카이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 err="1"/>
                        <a:t>트위터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박종선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라이노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 err="1"/>
                        <a:t>한나눔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이희수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코모란</a:t>
                      </a:r>
                      <a:r>
                        <a:rPr lang="en-US" altLang="ko-KR" sz="1600" b="1" dirty="0"/>
                        <a:t>,</a:t>
                      </a:r>
                      <a:r>
                        <a:rPr lang="en-US" altLang="ko-KR" sz="1600" b="1" baseline="0" dirty="0"/>
                        <a:t> </a:t>
                      </a:r>
                      <a:r>
                        <a:rPr lang="ko-KR" altLang="en-US" sz="1600" b="1" dirty="0" err="1"/>
                        <a:t>다온</a:t>
                      </a:r>
                      <a:r>
                        <a:rPr lang="en-US" altLang="ko-KR" sz="1600" b="1" dirty="0"/>
                        <a:t>, ETRI</a:t>
                      </a:r>
                      <a:r>
                        <a:rPr lang="en-US" altLang="ko-KR" sz="1600" b="1" baseline="0" dirty="0"/>
                        <a:t> </a:t>
                      </a:r>
                      <a:r>
                        <a:rPr lang="ko-KR" altLang="en-US" sz="1600" b="1" baseline="0" dirty="0"/>
                        <a:t>분석기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문진한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아리랑 </a:t>
                      </a:r>
                      <a:r>
                        <a:rPr lang="en-US" altLang="ko-KR" sz="1600" b="1" dirty="0"/>
                        <a:t>,</a:t>
                      </a:r>
                      <a:r>
                        <a:rPr lang="en-US" altLang="ko-KR" sz="1600" b="1" baseline="0" dirty="0"/>
                        <a:t> </a:t>
                      </a:r>
                      <a:r>
                        <a:rPr lang="ko-KR" altLang="en-US" sz="1600" b="1" dirty="0" err="1"/>
                        <a:t>꼬꼬마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오른쪽 화살표 4"/>
          <p:cNvSpPr/>
          <p:nvPr/>
        </p:nvSpPr>
        <p:spPr>
          <a:xfrm>
            <a:off x="4555368" y="2933655"/>
            <a:ext cx="50405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32770" y="2392069"/>
            <a:ext cx="35368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</a:t>
            </a:r>
            <a:r>
              <a:rPr lang="ko-KR" altLang="en-US" sz="1600" dirty="0"/>
              <a:t>명이 각자 형태소 분석기를 맡아서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샘플 파일을 돌린 결과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r>
              <a:rPr lang="ko-KR" altLang="en-US" sz="3200" b="1" u="sng" dirty="0"/>
              <a:t>카이</a:t>
            </a:r>
            <a:r>
              <a:rPr lang="en-US" altLang="ko-KR" sz="3200" b="1" u="sng" dirty="0"/>
              <a:t>, </a:t>
            </a:r>
            <a:r>
              <a:rPr lang="ko-KR" altLang="en-US" sz="3200" b="1" u="sng" dirty="0" err="1"/>
              <a:t>코모란</a:t>
            </a:r>
            <a:r>
              <a:rPr lang="ko-KR" altLang="en-US" sz="3200" b="1" u="sng" dirty="0"/>
              <a:t> 선정</a:t>
            </a:r>
          </a:p>
        </p:txBody>
      </p:sp>
    </p:spTree>
    <p:extLst>
      <p:ext uri="{BB962C8B-B14F-4D97-AF65-F5344CB8AC3E}">
        <p14:creationId xmlns:p14="http://schemas.microsoft.com/office/powerpoint/2010/main" val="248392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9379" y="1388986"/>
            <a:ext cx="3906839" cy="503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/>
              <a:t>&lt;</a:t>
            </a:r>
            <a:r>
              <a:rPr lang="ko-KR" altLang="en-US" b="1" dirty="0"/>
              <a:t>카이</a:t>
            </a:r>
            <a:r>
              <a:rPr lang="en-US" altLang="ko-KR" b="1" dirty="0"/>
              <a:t>, </a:t>
            </a:r>
            <a:r>
              <a:rPr lang="ko-KR" altLang="en-US" b="1" dirty="0" err="1"/>
              <a:t>코모란두</a:t>
            </a:r>
            <a:r>
              <a:rPr lang="ko-KR" altLang="en-US" b="1" dirty="0"/>
              <a:t> 가지를 정한 이유</a:t>
            </a:r>
            <a:r>
              <a:rPr lang="en-US" altLang="ko-KR" b="1" dirty="0"/>
              <a:t>&gt;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정확도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분석을 함에 있어서 정확도가</a:t>
            </a: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sz="1600" b="1" dirty="0"/>
              <a:t>각각의 분석기마다 다르다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그래서 </a:t>
            </a: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sz="1600" b="1" dirty="0"/>
              <a:t>각각의 분석기로 샘플 데이터를 </a:t>
            </a: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sz="1600" b="1" dirty="0"/>
              <a:t>돌리고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결과를 비교 했다</a:t>
            </a:r>
            <a:r>
              <a:rPr lang="en-US" altLang="ko-KR" sz="16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b="1" u="sng" dirty="0"/>
              <a:t>그 결과 </a:t>
            </a:r>
            <a:r>
              <a:rPr lang="ko-KR" altLang="en-US" sz="1600" b="1" u="sng" dirty="0" err="1"/>
              <a:t>카이와</a:t>
            </a:r>
            <a:r>
              <a:rPr lang="ko-KR" altLang="en-US" sz="1600" b="1" u="sng" dirty="0"/>
              <a:t> </a:t>
            </a:r>
            <a:r>
              <a:rPr lang="ko-KR" altLang="en-US" sz="1600" b="1" u="sng" dirty="0" err="1"/>
              <a:t>코모란이</a:t>
            </a:r>
            <a:r>
              <a:rPr lang="ko-KR" altLang="en-US" sz="1600" b="1" u="sng" dirty="0"/>
              <a:t> 가장 좋았다</a:t>
            </a:r>
            <a:r>
              <a:rPr lang="en-US" altLang="ko-KR" sz="1600" b="1" dirty="0"/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분석속도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</a:t>
            </a:r>
            <a:r>
              <a:rPr lang="ko-KR" altLang="en-US" sz="1600" b="1" u="sng" dirty="0"/>
              <a:t>각기 다른 속도성능을</a:t>
            </a:r>
            <a:endParaRPr lang="en-US" altLang="ko-KR" sz="1600" b="1" u="sng" dirty="0"/>
          </a:p>
          <a:p>
            <a:pPr algn="just">
              <a:lnSpc>
                <a:spcPct val="150000"/>
              </a:lnSpc>
            </a:pPr>
            <a:r>
              <a:rPr lang="ko-KR" altLang="en-US" sz="1600" b="1" u="sng" dirty="0"/>
              <a:t>가지고 있다</a:t>
            </a:r>
            <a:r>
              <a:rPr lang="en-US" altLang="ko-KR" sz="1600" b="1" u="sng" dirty="0"/>
              <a:t>.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예를 </a:t>
            </a:r>
            <a:r>
              <a:rPr lang="ko-KR" altLang="en-US" sz="1600" b="1" dirty="0" err="1"/>
              <a:t>들어서아리랑의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sz="1600" b="1" dirty="0"/>
              <a:t>경우에는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상당히 느려서 같은 샘플</a:t>
            </a:r>
            <a:endParaRPr lang="en-US" altLang="ko-KR" sz="1600" b="1" dirty="0"/>
          </a:p>
          <a:p>
            <a:pPr algn="just">
              <a:lnSpc>
                <a:spcPct val="150000"/>
              </a:lnSpc>
            </a:pPr>
            <a:r>
              <a:rPr lang="ko-KR" altLang="en-US" sz="1600" b="1" dirty="0"/>
              <a:t>데이터를 돌려도 </a:t>
            </a:r>
            <a:r>
              <a:rPr lang="ko-KR" altLang="en-US" sz="1600" b="1" u="sng" dirty="0"/>
              <a:t>시간이 </a:t>
            </a:r>
            <a:r>
              <a:rPr lang="en-US" altLang="ko-KR" sz="1600" b="1" u="sng" dirty="0"/>
              <a:t>1~2</a:t>
            </a:r>
            <a:r>
              <a:rPr lang="ko-KR" altLang="en-US" sz="1600" b="1" u="sng" dirty="0"/>
              <a:t>초 정도 </a:t>
            </a:r>
            <a:endParaRPr lang="en-US" altLang="ko-KR" sz="1600" b="1" u="sng" dirty="0"/>
          </a:p>
          <a:p>
            <a:pPr algn="just">
              <a:lnSpc>
                <a:spcPct val="150000"/>
              </a:lnSpc>
            </a:pPr>
            <a:r>
              <a:rPr lang="ko-KR" altLang="en-US" sz="1600" b="1" u="sng" dirty="0"/>
              <a:t>차이가 났다</a:t>
            </a:r>
            <a:r>
              <a:rPr lang="en-US" altLang="ko-KR" sz="1600" b="1" u="sng" dirty="0"/>
              <a:t>.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89228" y="163445"/>
            <a:ext cx="8315220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3. </a:t>
            </a:r>
            <a:r>
              <a:rPr lang="ko-KR" altLang="en-US" sz="2800" b="1" dirty="0">
                <a:solidFill>
                  <a:schemeClr val="accent3"/>
                </a:solidFill>
              </a:rPr>
              <a:t>형태소분석기 성능분석 및 선정이유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89228" y="1556792"/>
            <a:ext cx="4092563" cy="4597224"/>
            <a:chOff x="479437" y="1064024"/>
            <a:chExt cx="4286962" cy="523546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497" y="1064024"/>
              <a:ext cx="2588902" cy="251780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207270"/>
              <a:ext cx="1926638" cy="199518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9532" y="2492284"/>
              <a:ext cx="2109374" cy="19004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6859" y="1692891"/>
              <a:ext cx="1301648" cy="145599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496" y="3685728"/>
              <a:ext cx="3005382" cy="261375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81452" y="3258679"/>
              <a:ext cx="1804940" cy="144016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8620" y="3893136"/>
              <a:ext cx="2548806" cy="24063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561" y="4546906"/>
              <a:ext cx="1680556" cy="104790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9437" y="2486399"/>
              <a:ext cx="1583750" cy="2317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89228" y="1086983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ko-KR" altLang="en-US" b="1" dirty="0"/>
              <a:t>개의 형태소 분석기를 돌린 결과</a:t>
            </a:r>
          </a:p>
        </p:txBody>
      </p:sp>
    </p:spTree>
    <p:extLst>
      <p:ext uri="{BB962C8B-B14F-4D97-AF65-F5344CB8AC3E}">
        <p14:creationId xmlns:p14="http://schemas.microsoft.com/office/powerpoint/2010/main" val="11150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1600" y="1097360"/>
            <a:ext cx="7499176" cy="850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4800" b="1" dirty="0">
                <a:solidFill>
                  <a:srgbClr val="FF0000"/>
                </a:solidFill>
              </a:rPr>
              <a:t>TF-IDF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71476" y="1917283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TF-IDF</a:t>
            </a:r>
            <a:r>
              <a:rPr lang="ko-KR" altLang="en-US" sz="1600" dirty="0"/>
              <a:t>는 </a:t>
            </a:r>
            <a:r>
              <a:rPr lang="en-US" altLang="ko-KR" sz="1600" dirty="0"/>
              <a:t>Term Frequency-Inverse Document Frequency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줄임말로</a:t>
            </a:r>
            <a:r>
              <a:rPr lang="en-US" altLang="ko-KR" sz="1600" dirty="0"/>
              <a:t>, </a:t>
            </a:r>
            <a:r>
              <a:rPr lang="ko-KR" altLang="en-US" sz="1600" dirty="0"/>
              <a:t>단어의 빈도와 역 문서 빈도</a:t>
            </a:r>
            <a:r>
              <a:rPr lang="en-US" altLang="ko-KR" sz="1600" dirty="0"/>
              <a:t>(</a:t>
            </a:r>
            <a:r>
              <a:rPr lang="ko-KR" altLang="en-US" sz="1600" dirty="0"/>
              <a:t>문서의 빈도에 특정 식을 취함</a:t>
            </a:r>
            <a:r>
              <a:rPr lang="en-US" altLang="ko-KR" sz="1600" dirty="0"/>
              <a:t>)</a:t>
            </a:r>
            <a:r>
              <a:rPr lang="ko-KR" altLang="en-US" sz="1600" dirty="0"/>
              <a:t>를 사용하여 </a:t>
            </a:r>
            <a:r>
              <a:rPr lang="en-US" altLang="ko-KR" sz="1600" dirty="0"/>
              <a:t>DTM </a:t>
            </a:r>
            <a:r>
              <a:rPr lang="ko-KR" altLang="en-US" sz="1600" dirty="0"/>
              <a:t>내의 각 단어들마다 중요한 정도를 가중치로 주는 방법입니다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사용 방법은 우선 </a:t>
            </a:r>
            <a:r>
              <a:rPr lang="en-US" altLang="ko-KR" sz="1600" dirty="0"/>
              <a:t>DTM</a:t>
            </a:r>
            <a:r>
              <a:rPr lang="ko-KR" altLang="en-US" sz="1600" dirty="0"/>
              <a:t>을 만든 후에</a:t>
            </a:r>
            <a:r>
              <a:rPr lang="en-US" altLang="ko-KR" sz="1600" dirty="0"/>
              <a:t>, </a:t>
            </a:r>
            <a:r>
              <a:rPr lang="ko-KR" altLang="en-US" sz="1600" dirty="0"/>
              <a:t>거기에 </a:t>
            </a:r>
            <a:r>
              <a:rPr lang="en-US" altLang="ko-KR" sz="1600" dirty="0"/>
              <a:t>TF-IDF </a:t>
            </a:r>
            <a:r>
              <a:rPr lang="ko-KR" altLang="en-US" sz="1600" dirty="0"/>
              <a:t>가중치를 주면 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89228" y="163445"/>
            <a:ext cx="5722932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4. </a:t>
            </a:r>
            <a:r>
              <a:rPr lang="ko-KR" altLang="en-US" sz="2800" b="1" dirty="0">
                <a:solidFill>
                  <a:schemeClr val="accent3"/>
                </a:solidFill>
              </a:rPr>
              <a:t>분석</a:t>
            </a:r>
            <a:r>
              <a:rPr lang="en-US" altLang="ko-KR" sz="2800" b="1" dirty="0">
                <a:solidFill>
                  <a:schemeClr val="accent3"/>
                </a:solidFill>
              </a:rPr>
              <a:t>1 : TF-IDF </a:t>
            </a:r>
            <a:r>
              <a:rPr lang="ko-KR" altLang="en-US" sz="2800" b="1" dirty="0">
                <a:solidFill>
                  <a:schemeClr val="accent3"/>
                </a:solidFill>
              </a:rPr>
              <a:t>활용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tf idf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02" y="3861048"/>
            <a:ext cx="916850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3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10445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25144"/>
            <a:ext cx="4104456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16016" y="1628800"/>
            <a:ext cx="4115229" cy="4385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/>
              <a:t>TF-IDF </a:t>
            </a:r>
            <a:r>
              <a:rPr lang="ko-KR" altLang="en-US" b="1" u="sng" dirty="0"/>
              <a:t>에서 </a:t>
            </a:r>
            <a:r>
              <a:rPr lang="en-US" altLang="ko-KR" b="1" u="sng" dirty="0"/>
              <a:t>TF</a:t>
            </a:r>
            <a:r>
              <a:rPr lang="ko-KR" altLang="en-US" b="1" u="sng" dirty="0"/>
              <a:t>를 사용하기로 결정</a:t>
            </a:r>
            <a:r>
              <a:rPr lang="en-US" altLang="ko-KR" b="1" u="sng" dirty="0"/>
              <a:t>. </a:t>
            </a:r>
          </a:p>
          <a:p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형태소 </a:t>
            </a:r>
            <a:r>
              <a:rPr lang="ko-KR" altLang="en-US" dirty="0" err="1"/>
              <a:t>분석을하면</a:t>
            </a:r>
            <a:r>
              <a:rPr lang="ko-KR" altLang="en-US" dirty="0"/>
              <a:t> 빈도수가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많은 단어들은 일반적으로 의미가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없는 단어들이 많이 차지한다</a:t>
            </a:r>
            <a:r>
              <a:rPr lang="en-US" altLang="ko-KR" dirty="0"/>
              <a:t>.(ex: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등등</a:t>
            </a:r>
            <a:r>
              <a:rPr lang="en-US" altLang="ko-KR" dirty="0"/>
              <a:t>) </a:t>
            </a:r>
            <a:r>
              <a:rPr lang="ko-KR" altLang="en-US" dirty="0"/>
              <a:t>그래서 </a:t>
            </a:r>
            <a:r>
              <a:rPr lang="en-US" altLang="ko-KR" dirty="0"/>
              <a:t>TF-IDF</a:t>
            </a:r>
            <a:r>
              <a:rPr lang="ko-KR" altLang="en-US" dirty="0"/>
              <a:t>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필요한 것이다</a:t>
            </a:r>
            <a:r>
              <a:rPr lang="en-US" altLang="ko-KR" dirty="0"/>
              <a:t>. </a:t>
            </a:r>
            <a:r>
              <a:rPr lang="ko-KR" altLang="en-US" dirty="0"/>
              <a:t>그런데 형태소 분석기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에서 미리 제거를 해서 상위에 위치한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단어들이 실제적으로 의미가 있는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단어들이 위치해 있기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TF </a:t>
            </a:r>
            <a:r>
              <a:rPr lang="ko-KR" altLang="en-US" dirty="0"/>
              <a:t>즉 단어 빈도수만 이용할 계획이다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89228" y="163445"/>
            <a:ext cx="5722932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4. </a:t>
            </a:r>
            <a:r>
              <a:rPr lang="ko-KR" altLang="en-US" sz="2800" b="1" dirty="0">
                <a:solidFill>
                  <a:schemeClr val="accent3"/>
                </a:solidFill>
              </a:rPr>
              <a:t>분석</a:t>
            </a:r>
            <a:r>
              <a:rPr lang="en-US" altLang="ko-KR" sz="2800" b="1" dirty="0">
                <a:solidFill>
                  <a:schemeClr val="accent3"/>
                </a:solidFill>
              </a:rPr>
              <a:t>1 : TF-IDF </a:t>
            </a:r>
            <a:r>
              <a:rPr lang="ko-KR" altLang="en-US" sz="2800" b="1" dirty="0">
                <a:solidFill>
                  <a:schemeClr val="accent3"/>
                </a:solidFill>
              </a:rPr>
              <a:t>활용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4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595312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70986"/>
              </p:ext>
            </p:extLst>
          </p:nvPr>
        </p:nvGraphicFramePr>
        <p:xfrm>
          <a:off x="3923926" y="3356992"/>
          <a:ext cx="4896545" cy="308943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591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N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Total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TF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614124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파업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361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8401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0.04297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운행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241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8401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0.02869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지하철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232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8401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0.02762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서울교통공사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151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8401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0.01797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16~18</a:t>
                      </a:r>
                      <a:r>
                        <a:rPr lang="ko-KR" altLang="en-US" sz="1600" u="none" strike="noStrike">
                          <a:effectLst/>
                        </a:rPr>
                        <a:t>일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146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8401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0.01738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노조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144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8401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0.01714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1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1~8</a:t>
                      </a:r>
                      <a:r>
                        <a:rPr lang="ko-KR" altLang="en-US" sz="1600" u="none" strike="noStrike">
                          <a:effectLst/>
                        </a:rPr>
                        <a:t>호선</a:t>
                      </a:r>
                      <a:endParaRPr lang="ko-KR" altLang="en-US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139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8401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0.01655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055528-10BC-4994-84B4-55A3FDFFAAA8}"/>
              </a:ext>
            </a:extLst>
          </p:cNvPr>
          <p:cNvSpPr txBox="1">
            <a:spLocks/>
          </p:cNvSpPr>
          <p:nvPr/>
        </p:nvSpPr>
        <p:spPr>
          <a:xfrm>
            <a:off x="289228" y="163445"/>
            <a:ext cx="5002852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4. </a:t>
            </a:r>
            <a:r>
              <a:rPr lang="ko-KR" altLang="en-US" sz="2800" b="1" dirty="0">
                <a:solidFill>
                  <a:schemeClr val="accent3"/>
                </a:solidFill>
              </a:rPr>
              <a:t>분석</a:t>
            </a:r>
            <a:r>
              <a:rPr lang="en-US" altLang="ko-KR" sz="2800" b="1" dirty="0">
                <a:solidFill>
                  <a:schemeClr val="accent3"/>
                </a:solidFill>
              </a:rPr>
              <a:t>1 : TF </a:t>
            </a:r>
            <a:r>
              <a:rPr lang="ko-KR" altLang="en-US" sz="2800" b="1" dirty="0">
                <a:solidFill>
                  <a:schemeClr val="accent3"/>
                </a:solidFill>
              </a:rPr>
              <a:t>활용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70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84981"/>
            <a:ext cx="8229600" cy="1143000"/>
          </a:xfrm>
        </p:spPr>
        <p:txBody>
          <a:bodyPr/>
          <a:lstStyle/>
          <a:p>
            <a:r>
              <a:rPr lang="en-US" altLang="ko-KR" dirty="0"/>
              <a:t>Word2Vec?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4836293"/>
            <a:ext cx="7272808" cy="2121099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Word2Vec</a:t>
            </a:r>
            <a:r>
              <a:rPr lang="ko-KR" altLang="en-US" sz="1800" dirty="0"/>
              <a:t>분석이 되었다면 </a:t>
            </a:r>
            <a:r>
              <a:rPr lang="en-US" altLang="ko-KR" sz="1800" dirty="0"/>
              <a:t>[ eat ]</a:t>
            </a:r>
            <a:r>
              <a:rPr lang="ko-KR" altLang="en-US" sz="1800" dirty="0"/>
              <a:t>을 넣었을 때  다음 단어로 </a:t>
            </a:r>
            <a:r>
              <a:rPr lang="en-US" altLang="ko-KR" sz="1800" dirty="0"/>
              <a:t>[ apple ] , [ orange ] , [ rice ] </a:t>
            </a:r>
            <a:r>
              <a:rPr lang="ko-KR" altLang="en-US" sz="1800" dirty="0"/>
              <a:t>가 옴을 예상 할 수 있게 된다</a:t>
            </a:r>
            <a:r>
              <a:rPr lang="en-US" altLang="ko-KR" sz="1800" dirty="0"/>
              <a:t>. </a:t>
            </a:r>
          </a:p>
          <a:p>
            <a:r>
              <a:rPr lang="ko-KR" altLang="en-US" sz="1800" b="1" dirty="0">
                <a:solidFill>
                  <a:srgbClr val="0070C0"/>
                </a:solidFill>
              </a:rPr>
              <a:t>이를 통해 </a:t>
            </a:r>
            <a:r>
              <a:rPr lang="ko-KR" altLang="en-US" sz="1800" b="1" dirty="0" err="1">
                <a:solidFill>
                  <a:srgbClr val="0070C0"/>
                </a:solidFill>
              </a:rPr>
              <a:t>크롤링한</a:t>
            </a:r>
            <a:r>
              <a:rPr lang="ko-KR" altLang="en-US" sz="1800" b="1" dirty="0">
                <a:solidFill>
                  <a:srgbClr val="0070C0"/>
                </a:solidFill>
              </a:rPr>
              <a:t> 기사 중 검색 키워드와 가장 연관도가 높은 단어 </a:t>
            </a:r>
            <a:r>
              <a:rPr lang="en-US" altLang="ko-KR" sz="1800" b="1" dirty="0">
                <a:solidFill>
                  <a:srgbClr val="0070C0"/>
                </a:solidFill>
              </a:rPr>
              <a:t>20</a:t>
            </a:r>
            <a:r>
              <a:rPr lang="ko-KR" altLang="en-US" sz="1800" b="1" dirty="0">
                <a:solidFill>
                  <a:srgbClr val="0070C0"/>
                </a:solidFill>
              </a:rPr>
              <a:t>개를 뽑는다</a:t>
            </a:r>
            <a:r>
              <a:rPr lang="en-US" altLang="ko-KR" sz="1800" b="1" dirty="0">
                <a:solidFill>
                  <a:srgbClr val="0070C0"/>
                </a:solidFill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3965"/>
            <a:ext cx="4433632" cy="2744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724400" y="1964357"/>
            <a:ext cx="4258816" cy="3417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하나의 단어를 벡터로 바꾸는 것에서 시작한다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단어를 벡터로 </a:t>
            </a:r>
            <a:r>
              <a:rPr lang="ko-KR" altLang="en-US" sz="1800" dirty="0" err="1"/>
              <a:t>전환시</a:t>
            </a:r>
            <a:r>
              <a:rPr lang="ko-KR" altLang="en-US" sz="1800" dirty="0"/>
              <a:t> </a:t>
            </a:r>
            <a:r>
              <a:rPr lang="en-US" altLang="ko-KR" sz="1800" dirty="0"/>
              <a:t> [ </a:t>
            </a:r>
            <a:r>
              <a:rPr lang="ko-KR" altLang="en-US" sz="1800" dirty="0"/>
              <a:t>의미 </a:t>
            </a:r>
            <a:r>
              <a:rPr lang="en-US" altLang="ko-KR" sz="1800" dirty="0"/>
              <a:t>] </a:t>
            </a:r>
            <a:r>
              <a:rPr lang="ko-KR" altLang="en-US" sz="1800" dirty="0"/>
              <a:t>를 추가하려 한다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[</a:t>
            </a:r>
            <a:r>
              <a:rPr lang="ko-KR" altLang="en-US" sz="1800" dirty="0"/>
              <a:t> 남자 </a:t>
            </a:r>
            <a:r>
              <a:rPr lang="en-US" altLang="ko-KR" sz="1800" dirty="0"/>
              <a:t>] , [ </a:t>
            </a:r>
            <a:r>
              <a:rPr lang="ko-KR" altLang="en-US" sz="1800" dirty="0"/>
              <a:t>여자 </a:t>
            </a:r>
            <a:r>
              <a:rPr lang="en-US" altLang="ko-KR" sz="1800" dirty="0"/>
              <a:t>] </a:t>
            </a:r>
            <a:r>
              <a:rPr lang="ko-KR" altLang="en-US" sz="1800" dirty="0"/>
              <a:t>의 관계를 벡터를 통해 알아내기 위함이다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단어 </a:t>
            </a:r>
            <a:r>
              <a:rPr lang="en-US" altLang="ko-KR" sz="1800" dirty="0"/>
              <a:t>-&gt; </a:t>
            </a:r>
            <a:r>
              <a:rPr lang="ko-KR" altLang="en-US" sz="1800" dirty="0"/>
              <a:t>벡터로 바꾸는 것을 </a:t>
            </a:r>
            <a:r>
              <a:rPr lang="ko-KR" altLang="en-US" sz="1800" b="1" dirty="0" err="1">
                <a:solidFill>
                  <a:srgbClr val="FF0000"/>
                </a:solidFill>
              </a:rPr>
              <a:t>임베딩</a:t>
            </a:r>
            <a:r>
              <a:rPr lang="ko-KR" altLang="en-US" sz="1800" dirty="0" err="1"/>
              <a:t>이라</a:t>
            </a:r>
            <a:r>
              <a:rPr lang="ko-KR" altLang="en-US" sz="1800" dirty="0"/>
              <a:t> 하며  </a:t>
            </a:r>
            <a:r>
              <a:rPr lang="en-US" altLang="ko-KR" sz="1800" dirty="0"/>
              <a:t>Word2Vec</a:t>
            </a:r>
            <a:r>
              <a:rPr lang="ko-KR" altLang="en-US" sz="1800" dirty="0"/>
              <a:t>은 그 중 가장 대표적인 모델이다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AC01C12-A5C6-4CF0-9C39-0D7A8E3DCE26}"/>
              </a:ext>
            </a:extLst>
          </p:cNvPr>
          <p:cNvSpPr txBox="1">
            <a:spLocks/>
          </p:cNvSpPr>
          <p:nvPr/>
        </p:nvSpPr>
        <p:spPr>
          <a:xfrm>
            <a:off x="289228" y="163445"/>
            <a:ext cx="6371004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4. </a:t>
            </a:r>
            <a:r>
              <a:rPr lang="ko-KR" altLang="en-US" sz="2800" b="1" dirty="0">
                <a:solidFill>
                  <a:schemeClr val="accent3"/>
                </a:solidFill>
              </a:rPr>
              <a:t>분석</a:t>
            </a:r>
            <a:r>
              <a:rPr lang="en-US" altLang="ko-KR" sz="2800" b="1" dirty="0">
                <a:solidFill>
                  <a:schemeClr val="accent3"/>
                </a:solidFill>
              </a:rPr>
              <a:t>2 : Word2Vec </a:t>
            </a:r>
            <a:r>
              <a:rPr lang="ko-KR" altLang="en-US" sz="2800" b="1" dirty="0">
                <a:solidFill>
                  <a:schemeClr val="accent3"/>
                </a:solidFill>
              </a:rPr>
              <a:t>활용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3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en-US" altLang="ko-KR" dirty="0"/>
              <a:t>Word2Vec</a:t>
            </a:r>
            <a:r>
              <a:rPr lang="ko-KR" altLang="en-US" dirty="0"/>
              <a:t>를 통한 모델링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307010" y="1969904"/>
            <a:ext cx="6379790" cy="452596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[</a:t>
            </a:r>
            <a:r>
              <a:rPr lang="ko-KR" altLang="en-US" sz="1800" dirty="0"/>
              <a:t>지하철 파업</a:t>
            </a:r>
            <a:r>
              <a:rPr lang="en-US" altLang="ko-KR" sz="1800" dirty="0"/>
              <a:t>] </a:t>
            </a:r>
            <a:r>
              <a:rPr lang="ko-KR" altLang="en-US" sz="1800" dirty="0"/>
              <a:t>기사를  수집</a:t>
            </a:r>
            <a:r>
              <a:rPr lang="en-US" altLang="ko-KR" sz="1800" dirty="0"/>
              <a:t>(40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word2vec </a:t>
            </a:r>
            <a:r>
              <a:rPr lang="ko-KR" altLang="en-US" sz="1800" dirty="0"/>
              <a:t>한 후 </a:t>
            </a:r>
            <a:r>
              <a:rPr lang="en-US" altLang="ko-KR" sz="1800" dirty="0"/>
              <a:t>[</a:t>
            </a:r>
            <a:r>
              <a:rPr lang="ko-KR" altLang="en-US" sz="1800" dirty="0"/>
              <a:t>지하철</a:t>
            </a:r>
            <a:r>
              <a:rPr lang="en-US" altLang="ko-KR" sz="1800" dirty="0"/>
              <a:t>]</a:t>
            </a:r>
            <a:r>
              <a:rPr lang="ko-KR" altLang="en-US" sz="1800" dirty="0"/>
              <a:t>과 가장 유사한 단어 </a:t>
            </a:r>
            <a:r>
              <a:rPr lang="en-US" altLang="ko-KR" sz="1800" dirty="0"/>
              <a:t>20</a:t>
            </a:r>
            <a:r>
              <a:rPr lang="ko-KR" altLang="en-US" sz="1800" dirty="0"/>
              <a:t>개를 뽑는다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20</a:t>
            </a:r>
            <a:r>
              <a:rPr lang="ko-KR" altLang="en-US" sz="1800" dirty="0"/>
              <a:t>개의 단어 </a:t>
            </a:r>
            <a:r>
              <a:rPr lang="ko-KR" altLang="en-US" sz="1800" dirty="0" err="1"/>
              <a:t>끼리의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유사도를</a:t>
            </a:r>
            <a:r>
              <a:rPr lang="ko-KR" altLang="en-US" sz="1800" dirty="0"/>
              <a:t> 분석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98504"/>
            <a:ext cx="169545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액자 6"/>
          <p:cNvSpPr/>
          <p:nvPr/>
        </p:nvSpPr>
        <p:spPr>
          <a:xfrm>
            <a:off x="874488" y="4662800"/>
            <a:ext cx="864096" cy="3360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Picture 5" descr="1571140639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40398"/>
            <a:ext cx="6057746" cy="325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9582CE0-1B02-471F-BAD3-3BE9E09C0F1E}"/>
              </a:ext>
            </a:extLst>
          </p:cNvPr>
          <p:cNvSpPr txBox="1">
            <a:spLocks/>
          </p:cNvSpPr>
          <p:nvPr/>
        </p:nvSpPr>
        <p:spPr>
          <a:xfrm>
            <a:off x="289228" y="163445"/>
            <a:ext cx="6371004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4. </a:t>
            </a:r>
            <a:r>
              <a:rPr lang="ko-KR" altLang="en-US" sz="2800" b="1" dirty="0">
                <a:solidFill>
                  <a:schemeClr val="accent3"/>
                </a:solidFill>
              </a:rPr>
              <a:t>분석</a:t>
            </a:r>
            <a:r>
              <a:rPr lang="en-US" altLang="ko-KR" sz="2800" b="1" dirty="0">
                <a:solidFill>
                  <a:schemeClr val="accent3"/>
                </a:solidFill>
              </a:rPr>
              <a:t>2 : Word2Vec </a:t>
            </a:r>
            <a:r>
              <a:rPr lang="ko-KR" altLang="en-US" sz="2800" b="1" dirty="0">
                <a:solidFill>
                  <a:schemeClr val="accent3"/>
                </a:solidFill>
              </a:rPr>
              <a:t>활용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6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9552" y="1412776"/>
            <a:ext cx="3096344" cy="130646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4"/>
          <p:cNvSpPr txBox="1">
            <a:spLocks/>
          </p:cNvSpPr>
          <p:nvPr/>
        </p:nvSpPr>
        <p:spPr>
          <a:xfrm>
            <a:off x="624310" y="1484784"/>
            <a:ext cx="3083594" cy="130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TF-IDF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결과와 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분석결과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16200000">
            <a:off x="3915571" y="1836467"/>
            <a:ext cx="396044" cy="48476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572000" y="1402458"/>
            <a:ext cx="3096344" cy="130646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부제목 4"/>
          <p:cNvSpPr txBox="1">
            <a:spLocks/>
          </p:cNvSpPr>
          <p:nvPr/>
        </p:nvSpPr>
        <p:spPr>
          <a:xfrm>
            <a:off x="4656758" y="1474466"/>
            <a:ext cx="3083594" cy="130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 형식을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변환하여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(JSON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7948019" y="1826149"/>
            <a:ext cx="396044" cy="48476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9552" y="2952843"/>
            <a:ext cx="3096344" cy="130646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부제목 4"/>
          <p:cNvSpPr txBox="1">
            <a:spLocks/>
          </p:cNvSpPr>
          <p:nvPr/>
        </p:nvSpPr>
        <p:spPr>
          <a:xfrm>
            <a:off x="624310" y="3024851"/>
            <a:ext cx="3083594" cy="130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Javascript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이용하여 구현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3915571" y="3376534"/>
            <a:ext cx="396044" cy="48476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72000" y="2942525"/>
            <a:ext cx="3096344" cy="130646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부제목 4"/>
          <p:cNvSpPr txBox="1">
            <a:spLocks/>
          </p:cNvSpPr>
          <p:nvPr/>
        </p:nvSpPr>
        <p:spPr>
          <a:xfrm>
            <a:off x="4572000" y="2996952"/>
            <a:ext cx="3083594" cy="130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Three.js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(3d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시각화 라이브러리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3d-force-graph.js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(3d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그래프 라이브러리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아래쪽 화살표 33"/>
          <p:cNvSpPr/>
          <p:nvPr/>
        </p:nvSpPr>
        <p:spPr>
          <a:xfrm rot="16200000">
            <a:off x="7948019" y="3366216"/>
            <a:ext cx="396044" cy="48476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969866" y="4546230"/>
            <a:ext cx="3906599" cy="2051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부제목 4"/>
          <p:cNvSpPr txBox="1">
            <a:spLocks/>
          </p:cNvSpPr>
          <p:nvPr/>
        </p:nvSpPr>
        <p:spPr>
          <a:xfrm>
            <a:off x="3339426" y="4768282"/>
            <a:ext cx="3536830" cy="154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sz="2800" b="1" dirty="0">
                <a:solidFill>
                  <a:srgbClr val="FF0000"/>
                </a:solidFill>
              </a:rPr>
              <a:t> 서비스 </a:t>
            </a:r>
            <a:r>
              <a:rPr lang="en-US" altLang="ko-KR" sz="2800" b="1" dirty="0">
                <a:solidFill>
                  <a:srgbClr val="FF0000"/>
                </a:solidFill>
              </a:rPr>
              <a:t>UI </a:t>
            </a:r>
            <a:r>
              <a:rPr lang="ko-KR" altLang="en-US" sz="2800" b="1" dirty="0">
                <a:solidFill>
                  <a:srgbClr val="FF0000"/>
                </a:solidFill>
              </a:rPr>
              <a:t>구현</a:t>
            </a:r>
            <a:r>
              <a:rPr lang="en-US" altLang="ko-KR" sz="2800" b="1" dirty="0">
                <a:solidFill>
                  <a:srgbClr val="FF0000"/>
                </a:solidFill>
              </a:rPr>
              <a:t>.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289228" y="163445"/>
            <a:ext cx="3581982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진행상황 </a:t>
            </a:r>
            <a:r>
              <a:rPr lang="en-US" altLang="ko-KR" sz="2800" b="1" dirty="0">
                <a:solidFill>
                  <a:schemeClr val="accent3"/>
                </a:solidFill>
              </a:rPr>
              <a:t>– 5. </a:t>
            </a:r>
            <a:r>
              <a:rPr lang="ko-KR" altLang="en-US" sz="2800" b="1" dirty="0">
                <a:solidFill>
                  <a:schemeClr val="accent3"/>
                </a:solidFill>
              </a:rPr>
              <a:t>시각화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2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2276872"/>
            <a:ext cx="7918648" cy="14401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accent1"/>
                </a:solidFill>
              </a:rPr>
              <a:t>서비스 구현계획</a:t>
            </a:r>
          </a:p>
        </p:txBody>
      </p:sp>
    </p:spTree>
    <p:extLst>
      <p:ext uri="{BB962C8B-B14F-4D97-AF65-F5344CB8AC3E}">
        <p14:creationId xmlns:p14="http://schemas.microsoft.com/office/powerpoint/2010/main" val="175698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151296" y="1785298"/>
            <a:ext cx="29112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분석</a:t>
            </a:r>
            <a:endParaRPr lang="en-US" altLang="ko-KR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75632" y="1785298"/>
            <a:ext cx="291127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시각화</a:t>
            </a:r>
            <a:endParaRPr lang="en-US" altLang="ko-KR" sz="2000" b="1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289228" y="163445"/>
            <a:ext cx="2194540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사용된 기술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783134"/>
            <a:ext cx="291127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수집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전처리</a:t>
            </a:r>
            <a:endParaRPr lang="en-US" altLang="ko-KR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7504" y="2277462"/>
            <a:ext cx="29112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Python 3.X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/>
              <a:t>requests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Twitter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BeautifulSoup4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p</a:t>
            </a:r>
            <a:r>
              <a:rPr lang="en-US" altLang="ko-KR"/>
              <a:t>andas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 err="1"/>
              <a:t>y</a:t>
            </a:r>
            <a:r>
              <a:rPr lang="en-US" altLang="ko-KR"/>
              <a:t>weather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API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NAVER Developers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Twitter Developer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Linux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 err="1"/>
              <a:t>c</a:t>
            </a:r>
            <a:r>
              <a:rPr lang="en-US" altLang="ko-KR"/>
              <a:t>rontab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Etc.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r</a:t>
            </a:r>
            <a:r>
              <a:rPr lang="en-US" altLang="ko-KR"/>
              <a:t>egular </a:t>
            </a:r>
            <a:r>
              <a:rPr lang="en-US" altLang="ko-KR" dirty="0"/>
              <a:t>expression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048" y="1763088"/>
            <a:ext cx="2930726" cy="504056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31840" y="1763087"/>
            <a:ext cx="2930726" cy="5038689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68050" y="1763088"/>
            <a:ext cx="2930726" cy="5038688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8048" y="1763678"/>
            <a:ext cx="2930726" cy="43398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31840" y="1763088"/>
            <a:ext cx="2930726" cy="43398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68050" y="1763088"/>
            <a:ext cx="2930726" cy="43398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51296" y="2267144"/>
            <a:ext cx="291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Python 3.X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Requests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Twitter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BeautifulSoup4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5632" y="2267144"/>
            <a:ext cx="2911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HTML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CSS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 err="1"/>
              <a:t>JQuery</a:t>
            </a: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JavaScript</a:t>
            </a:r>
          </a:p>
          <a:p>
            <a:pPr lvl="1"/>
            <a:r>
              <a:rPr lang="en-US" altLang="ko-KR" dirty="0"/>
              <a:t>Library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Three.js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3d-force-graph.js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3131840" y="81709"/>
            <a:ext cx="5935606" cy="1609371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152228" y="62253"/>
            <a:ext cx="591521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 프레임</a:t>
            </a:r>
            <a:endParaRPr lang="en-US" altLang="ko-KR" sz="2000" b="1" dirty="0"/>
          </a:p>
        </p:txBody>
      </p:sp>
      <p:sp>
        <p:nvSpPr>
          <p:cNvPr id="21" name="직사각형 20"/>
          <p:cNvSpPr/>
          <p:nvPr/>
        </p:nvSpPr>
        <p:spPr>
          <a:xfrm>
            <a:off x="3131840" y="44624"/>
            <a:ext cx="5935606" cy="43398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109053" y="490751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Spring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Maven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 err="1"/>
              <a:t>MyBatis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58043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671" y="108496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대한민국의 현재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이슈</a:t>
            </a:r>
            <a:r>
              <a:rPr lang="ko-KR" altLang="en-US" dirty="0"/>
              <a:t>를 보고 싶다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 rot="21302049">
            <a:off x="611237" y="2716715"/>
            <a:ext cx="2516582" cy="3745042"/>
            <a:chOff x="724601" y="2940647"/>
            <a:chExt cx="2516582" cy="37450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/>
            <p:cNvGrpSpPr/>
            <p:nvPr/>
          </p:nvGrpSpPr>
          <p:grpSpPr>
            <a:xfrm rot="21442456">
              <a:off x="724601" y="2940647"/>
              <a:ext cx="2516582" cy="3745042"/>
              <a:chOff x="786160" y="2892826"/>
              <a:chExt cx="2633712" cy="3956616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786160" y="2892826"/>
                <a:ext cx="2633712" cy="39566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822985" y="2990237"/>
                <a:ext cx="2570668" cy="3838905"/>
                <a:chOff x="462070" y="3026179"/>
                <a:chExt cx="3060633" cy="3838905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81" t="15047" r="77501" b="77879"/>
                <a:stretch/>
              </p:blipFill>
              <p:spPr bwMode="auto">
                <a:xfrm>
                  <a:off x="462070" y="3026179"/>
                  <a:ext cx="2038252" cy="6899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424" t="26711" r="8750" b="40031"/>
                <a:stretch/>
              </p:blipFill>
              <p:spPr bwMode="auto">
                <a:xfrm>
                  <a:off x="469067" y="3621276"/>
                  <a:ext cx="3053636" cy="32438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3" name="내용 개체 틀 2"/>
            <p:cNvSpPr txBox="1">
              <a:spLocks/>
            </p:cNvSpPr>
            <p:nvPr/>
          </p:nvSpPr>
          <p:spPr>
            <a:xfrm rot="21445332">
              <a:off x="1918382" y="2963921"/>
              <a:ext cx="1237678" cy="3300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600" b="1" dirty="0">
                  <a:solidFill>
                    <a:srgbClr val="FF0000"/>
                  </a:solidFill>
                </a:rPr>
                <a:t>10.17 11:30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 rot="21401638">
            <a:off x="3258771" y="2222111"/>
            <a:ext cx="2946717" cy="4016081"/>
            <a:chOff x="3314325" y="2529501"/>
            <a:chExt cx="2946717" cy="4016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" name="그룹 12"/>
            <p:cNvGrpSpPr/>
            <p:nvPr/>
          </p:nvGrpSpPr>
          <p:grpSpPr>
            <a:xfrm rot="615187">
              <a:off x="3314325" y="2529501"/>
              <a:ext cx="2618854" cy="4016081"/>
              <a:chOff x="3576577" y="2420888"/>
              <a:chExt cx="1625600" cy="315629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576577" y="2420888"/>
                <a:ext cx="1625600" cy="31562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3587394" y="2580031"/>
                <a:ext cx="1587815" cy="2923855"/>
                <a:chOff x="3505103" y="3798446"/>
                <a:chExt cx="1587815" cy="2923855"/>
              </a:xfrm>
            </p:grpSpPr>
            <p:pic>
              <p:nvPicPr>
                <p:cNvPr id="205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58" t="14560" r="80521" b="79711"/>
                <a:stretch/>
              </p:blipFill>
              <p:spPr bwMode="auto">
                <a:xfrm>
                  <a:off x="3505103" y="3798446"/>
                  <a:ext cx="1282700" cy="558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1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054" t="48420" r="37612" b="25687"/>
                <a:stretch/>
              </p:blipFill>
              <p:spPr bwMode="auto">
                <a:xfrm>
                  <a:off x="3526866" y="4368566"/>
                  <a:ext cx="1566052" cy="23537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4" name="내용 개체 틀 2"/>
            <p:cNvSpPr txBox="1">
              <a:spLocks/>
            </p:cNvSpPr>
            <p:nvPr/>
          </p:nvSpPr>
          <p:spPr>
            <a:xfrm rot="603604">
              <a:off x="5023364" y="2670466"/>
              <a:ext cx="1237678" cy="3300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600" b="1" dirty="0">
                  <a:solidFill>
                    <a:srgbClr val="FF0000"/>
                  </a:solidFill>
                </a:rPr>
                <a:t>10.17 11:30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096424" y="2641979"/>
            <a:ext cx="2466167" cy="3858252"/>
            <a:chOff x="6121691" y="2854535"/>
            <a:chExt cx="2466167" cy="38582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그룹 8"/>
            <p:cNvGrpSpPr/>
            <p:nvPr/>
          </p:nvGrpSpPr>
          <p:grpSpPr>
            <a:xfrm rot="21156578">
              <a:off x="6121691" y="2936715"/>
              <a:ext cx="2466167" cy="3776072"/>
              <a:chOff x="5562216" y="2828324"/>
              <a:chExt cx="2466167" cy="3776072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562216" y="2828324"/>
                <a:ext cx="2466167" cy="3776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5599373" y="2840646"/>
                <a:ext cx="2353129" cy="3746711"/>
                <a:chOff x="4249116" y="3319957"/>
                <a:chExt cx="2353129" cy="3532239"/>
              </a:xfrm>
            </p:grpSpPr>
            <p:pic>
              <p:nvPicPr>
                <p:cNvPr id="205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935" t="15185" r="9851" b="38536"/>
                <a:stretch/>
              </p:blipFill>
              <p:spPr bwMode="auto">
                <a:xfrm>
                  <a:off x="4249116" y="3544993"/>
                  <a:ext cx="2353129" cy="33072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05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76" t="10529" r="88333" b="85156"/>
                <a:stretch/>
              </p:blipFill>
              <p:spPr bwMode="auto">
                <a:xfrm>
                  <a:off x="4254651" y="3319957"/>
                  <a:ext cx="449943" cy="4209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5" name="내용 개체 틀 2"/>
            <p:cNvSpPr txBox="1">
              <a:spLocks/>
            </p:cNvSpPr>
            <p:nvPr/>
          </p:nvSpPr>
          <p:spPr>
            <a:xfrm rot="21183359">
              <a:off x="7135331" y="2854535"/>
              <a:ext cx="1237678" cy="3300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600" b="1" dirty="0">
                  <a:solidFill>
                    <a:srgbClr val="FF0000"/>
                  </a:solidFill>
                </a:rPr>
                <a:t>10.17 11:30</a:t>
              </a:r>
            </a:p>
          </p:txBody>
        </p:sp>
      </p:grpSp>
      <p:sp>
        <p:nvSpPr>
          <p:cNvPr id="27" name="내용 개체 틀 2"/>
          <p:cNvSpPr txBox="1">
            <a:spLocks/>
          </p:cNvSpPr>
          <p:nvPr/>
        </p:nvSpPr>
        <p:spPr>
          <a:xfrm>
            <a:off x="251519" y="163445"/>
            <a:ext cx="4104457" cy="52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1"/>
                </a:solidFill>
              </a:rPr>
              <a:t>서비스 구현계획 </a:t>
            </a:r>
            <a:r>
              <a:rPr lang="en-US" altLang="ko-KR" sz="2800" b="1" dirty="0">
                <a:solidFill>
                  <a:schemeClr val="accent1"/>
                </a:solidFill>
              </a:rPr>
              <a:t>– 1. </a:t>
            </a:r>
            <a:r>
              <a:rPr lang="ko-KR" altLang="en-US" sz="2800" b="1" dirty="0">
                <a:solidFill>
                  <a:schemeClr val="accent1"/>
                </a:solidFill>
              </a:rPr>
              <a:t>주제</a:t>
            </a:r>
            <a:endParaRPr lang="ko-KR" alt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63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8603" y="918347"/>
            <a:ext cx="8229600" cy="452596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한 눈</a:t>
            </a:r>
            <a:r>
              <a:rPr lang="ko-KR" altLang="en-US" dirty="0"/>
              <a:t>에 </a:t>
            </a:r>
            <a:r>
              <a:rPr lang="ko-KR" altLang="en-US" sz="2400" dirty="0"/>
              <a:t>대한민국의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이슈</a:t>
            </a:r>
            <a:r>
              <a:rPr lang="ko-KR" altLang="en-US" dirty="0"/>
              <a:t>를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맥락</a:t>
            </a:r>
            <a:r>
              <a:rPr lang="ko-KR" altLang="en-US" sz="2800" dirty="0" err="1"/>
              <a:t>있게</a:t>
            </a:r>
            <a:r>
              <a:rPr lang="ko-KR" altLang="en-US" sz="2800" dirty="0"/>
              <a:t> 보고 싶다</a:t>
            </a:r>
            <a:r>
              <a:rPr lang="en-US" altLang="ko-KR" sz="2800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874161" y="2060848"/>
            <a:ext cx="8269839" cy="4334406"/>
            <a:chOff x="533814" y="2174347"/>
            <a:chExt cx="8269839" cy="4334406"/>
          </a:xfrm>
        </p:grpSpPr>
        <p:grpSp>
          <p:nvGrpSpPr>
            <p:cNvPr id="85" name="그룹 84"/>
            <p:cNvGrpSpPr/>
            <p:nvPr/>
          </p:nvGrpSpPr>
          <p:grpSpPr>
            <a:xfrm rot="154940">
              <a:off x="533814" y="2763711"/>
              <a:ext cx="2516582" cy="3745042"/>
              <a:chOff x="724601" y="2940647"/>
              <a:chExt cx="2516582" cy="374504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6" name="그룹 85"/>
              <p:cNvGrpSpPr/>
              <p:nvPr/>
            </p:nvGrpSpPr>
            <p:grpSpPr>
              <a:xfrm rot="21442456">
                <a:off x="724601" y="2940647"/>
                <a:ext cx="2516582" cy="3745042"/>
                <a:chOff x="786160" y="2892826"/>
                <a:chExt cx="2633712" cy="3956616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786160" y="2892826"/>
                  <a:ext cx="2633712" cy="3956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9" name="그룹 88"/>
                <p:cNvGrpSpPr/>
                <p:nvPr/>
              </p:nvGrpSpPr>
              <p:grpSpPr>
                <a:xfrm>
                  <a:off x="822984" y="2990236"/>
                  <a:ext cx="2570669" cy="3838906"/>
                  <a:chOff x="462069" y="3026178"/>
                  <a:chExt cx="3060634" cy="3838906"/>
                </a:xfrm>
              </p:grpSpPr>
              <p:pic>
                <p:nvPicPr>
                  <p:cNvPr id="90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781" t="15047" r="77501" b="77879"/>
                  <a:stretch/>
                </p:blipFill>
                <p:spPr bwMode="auto">
                  <a:xfrm>
                    <a:off x="462069" y="3026178"/>
                    <a:ext cx="2038253" cy="6899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2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424" t="26711" r="8750" b="40031"/>
                  <a:stretch/>
                </p:blipFill>
                <p:spPr bwMode="auto">
                  <a:xfrm>
                    <a:off x="469067" y="3621276"/>
                    <a:ext cx="3053636" cy="324380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87" name="내용 개체 틀 2"/>
              <p:cNvSpPr txBox="1">
                <a:spLocks/>
              </p:cNvSpPr>
              <p:nvPr/>
            </p:nvSpPr>
            <p:spPr>
              <a:xfrm rot="21445332">
                <a:off x="1918382" y="2963921"/>
                <a:ext cx="1237678" cy="330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altLang="ko-KR" sz="1600" b="1" dirty="0">
                    <a:solidFill>
                      <a:srgbClr val="FF0000"/>
                    </a:solidFill>
                  </a:rPr>
                  <a:t>10.17 11:30</a:t>
                </a: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 rot="20944597">
              <a:off x="1571946" y="2484367"/>
              <a:ext cx="2868812" cy="3761931"/>
              <a:chOff x="3314325" y="2529501"/>
              <a:chExt cx="2946717" cy="40160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3" name="그룹 92"/>
              <p:cNvGrpSpPr/>
              <p:nvPr/>
            </p:nvGrpSpPr>
            <p:grpSpPr>
              <a:xfrm rot="615187">
                <a:off x="3314325" y="2529501"/>
                <a:ext cx="2618854" cy="4016081"/>
                <a:chOff x="3576577" y="2420888"/>
                <a:chExt cx="1625600" cy="3156294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3576577" y="2420888"/>
                  <a:ext cx="1625600" cy="31562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3587394" y="2580031"/>
                  <a:ext cx="1587815" cy="2923855"/>
                  <a:chOff x="3505103" y="3798446"/>
                  <a:chExt cx="1587815" cy="2923855"/>
                </a:xfrm>
              </p:grpSpPr>
              <p:pic>
                <p:nvPicPr>
                  <p:cNvPr id="97" name="Picture 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58" t="14560" r="80521" b="79711"/>
                  <a:stretch/>
                </p:blipFill>
                <p:spPr bwMode="auto">
                  <a:xfrm>
                    <a:off x="3505103" y="3798446"/>
                    <a:ext cx="1282700" cy="5588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8" name="Picture 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054" t="48420" r="37612" b="25687"/>
                  <a:stretch/>
                </p:blipFill>
                <p:spPr bwMode="auto">
                  <a:xfrm>
                    <a:off x="3526866" y="4368566"/>
                    <a:ext cx="1566052" cy="23537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94" name="내용 개체 틀 2"/>
              <p:cNvSpPr txBox="1">
                <a:spLocks/>
              </p:cNvSpPr>
              <p:nvPr/>
            </p:nvSpPr>
            <p:spPr>
              <a:xfrm rot="603604">
                <a:off x="5023364" y="2670466"/>
                <a:ext cx="1237678" cy="330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altLang="ko-KR" sz="1600" b="1" dirty="0">
                    <a:solidFill>
                      <a:srgbClr val="FF0000"/>
                    </a:solidFill>
                  </a:rPr>
                  <a:t>10.17 11:30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 rot="423704">
              <a:off x="3151329" y="2174347"/>
              <a:ext cx="2689055" cy="3858252"/>
              <a:chOff x="6121691" y="2854535"/>
              <a:chExt cx="2466167" cy="38582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0" name="그룹 99"/>
              <p:cNvGrpSpPr/>
              <p:nvPr/>
            </p:nvGrpSpPr>
            <p:grpSpPr>
              <a:xfrm rot="21156578">
                <a:off x="6121691" y="2936715"/>
                <a:ext cx="2466167" cy="3776072"/>
                <a:chOff x="5562216" y="2828324"/>
                <a:chExt cx="2466167" cy="3776072"/>
              </a:xfrm>
            </p:grpSpPr>
            <p:sp>
              <p:nvSpPr>
                <p:cNvPr id="102" name="직사각형 101"/>
                <p:cNvSpPr/>
                <p:nvPr/>
              </p:nvSpPr>
              <p:spPr>
                <a:xfrm>
                  <a:off x="5562216" y="2828324"/>
                  <a:ext cx="2466167" cy="37760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3" name="그룹 102"/>
                <p:cNvGrpSpPr/>
                <p:nvPr/>
              </p:nvGrpSpPr>
              <p:grpSpPr>
                <a:xfrm>
                  <a:off x="5599373" y="2840646"/>
                  <a:ext cx="2353129" cy="3746711"/>
                  <a:chOff x="4249116" y="3319957"/>
                  <a:chExt cx="2353129" cy="3532239"/>
                </a:xfrm>
              </p:grpSpPr>
              <p:pic>
                <p:nvPicPr>
                  <p:cNvPr id="10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935" t="15185" r="9851" b="38536"/>
                  <a:stretch/>
                </p:blipFill>
                <p:spPr bwMode="auto">
                  <a:xfrm>
                    <a:off x="4249116" y="3544993"/>
                    <a:ext cx="2353129" cy="33072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5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grayscl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976" t="10529" r="88333" b="85156"/>
                  <a:stretch/>
                </p:blipFill>
                <p:spPr bwMode="auto">
                  <a:xfrm>
                    <a:off x="4254651" y="3319957"/>
                    <a:ext cx="449943" cy="4209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101" name="내용 개체 틀 2"/>
              <p:cNvSpPr txBox="1">
                <a:spLocks/>
              </p:cNvSpPr>
              <p:nvPr/>
            </p:nvSpPr>
            <p:spPr>
              <a:xfrm rot="21183359">
                <a:off x="7135331" y="2854535"/>
                <a:ext cx="1237678" cy="330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altLang="ko-KR" sz="1600" b="1" dirty="0">
                    <a:solidFill>
                      <a:srgbClr val="FF0000"/>
                    </a:solidFill>
                  </a:rPr>
                  <a:t>10.17 11:30</a:t>
                </a:r>
              </a:p>
            </p:txBody>
          </p:sp>
        </p:grpSp>
        <p:sp>
          <p:nvSpPr>
            <p:cNvPr id="26" name="내용 개체 틀 2"/>
            <p:cNvSpPr txBox="1">
              <a:spLocks/>
            </p:cNvSpPr>
            <p:nvPr/>
          </p:nvSpPr>
          <p:spPr>
            <a:xfrm>
              <a:off x="954781" y="3709132"/>
              <a:ext cx="614788" cy="10339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1500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+</a:t>
              </a:r>
              <a:endParaRPr lang="ko-KR" altLang="en-US" sz="8000" dirty="0">
                <a:solidFill>
                  <a:srgbClr val="FF0000"/>
                </a:solidFill>
              </a:endParaRPr>
            </a:p>
          </p:txBody>
        </p:sp>
        <p:sp>
          <p:nvSpPr>
            <p:cNvPr id="27" name="내용 개체 틀 2"/>
            <p:cNvSpPr txBox="1">
              <a:spLocks/>
            </p:cNvSpPr>
            <p:nvPr/>
          </p:nvSpPr>
          <p:spPr>
            <a:xfrm>
              <a:off x="2500233" y="3158924"/>
              <a:ext cx="614788" cy="10339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1500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+</a:t>
              </a:r>
              <a:endParaRPr lang="ko-KR" altLang="en-US" sz="8000" dirty="0">
                <a:solidFill>
                  <a:srgbClr val="FF0000"/>
                </a:solidFill>
              </a:endParaRPr>
            </a:p>
          </p:txBody>
        </p:sp>
        <p:sp>
          <p:nvSpPr>
            <p:cNvPr id="106" name="내용 개체 틀 2"/>
            <p:cNvSpPr txBox="1">
              <a:spLocks/>
            </p:cNvSpPr>
            <p:nvPr/>
          </p:nvSpPr>
          <p:spPr>
            <a:xfrm>
              <a:off x="5884609" y="2887782"/>
              <a:ext cx="614788" cy="10339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1500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=</a:t>
              </a:r>
              <a:endParaRPr lang="ko-KR" altLang="en-US" sz="8000" dirty="0">
                <a:solidFill>
                  <a:srgbClr val="FF0000"/>
                </a:solidFill>
              </a:endParaRPr>
            </a:p>
          </p:txBody>
        </p:sp>
        <p:sp>
          <p:nvSpPr>
            <p:cNvPr id="107" name="내용 개체 틀 2"/>
            <p:cNvSpPr txBox="1">
              <a:spLocks/>
            </p:cNvSpPr>
            <p:nvPr/>
          </p:nvSpPr>
          <p:spPr>
            <a:xfrm>
              <a:off x="7180753" y="2599750"/>
              <a:ext cx="1622900" cy="33155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altLang="ko-KR" sz="16600" b="1" dirty="0">
                  <a:solidFill>
                    <a:srgbClr val="FF0000"/>
                  </a:solidFill>
                  <a:latin typeface="+mj-lt"/>
                  <a:ea typeface="+mj-ea"/>
                  <a:cs typeface="+mj-cs"/>
                </a:rPr>
                <a:t>?</a:t>
              </a:r>
              <a:endParaRPr lang="ko-KR" altLang="en-US" sz="9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내용 개체 틀 2"/>
          <p:cNvSpPr txBox="1">
            <a:spLocks/>
          </p:cNvSpPr>
          <p:nvPr/>
        </p:nvSpPr>
        <p:spPr>
          <a:xfrm>
            <a:off x="251519" y="163445"/>
            <a:ext cx="4104457" cy="52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1"/>
                </a:solidFill>
              </a:rPr>
              <a:t>서비스 구현계획 </a:t>
            </a:r>
            <a:r>
              <a:rPr lang="en-US" altLang="ko-KR" sz="2800" b="1" dirty="0">
                <a:solidFill>
                  <a:schemeClr val="accent1"/>
                </a:solidFill>
              </a:rPr>
              <a:t>– 1. </a:t>
            </a:r>
            <a:r>
              <a:rPr lang="ko-KR" altLang="en-US" sz="2800" b="1" dirty="0">
                <a:solidFill>
                  <a:schemeClr val="accent1"/>
                </a:solidFill>
              </a:rPr>
              <a:t>주제</a:t>
            </a:r>
            <a:endParaRPr lang="ko-KR" altLang="en-US" sz="2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8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2"/>
          <p:cNvSpPr txBox="1">
            <a:spLocks/>
          </p:cNvSpPr>
          <p:nvPr/>
        </p:nvSpPr>
        <p:spPr>
          <a:xfrm>
            <a:off x="251518" y="163445"/>
            <a:ext cx="4663382" cy="52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1"/>
                </a:solidFill>
              </a:rPr>
              <a:t>서비스 구현계획 </a:t>
            </a:r>
            <a:r>
              <a:rPr lang="en-US" altLang="ko-KR" sz="2800" b="1" dirty="0">
                <a:solidFill>
                  <a:schemeClr val="accent1"/>
                </a:solidFill>
              </a:rPr>
              <a:t>– 2. UI </a:t>
            </a:r>
            <a:r>
              <a:rPr lang="ko-KR" altLang="en-US" sz="2800" b="1" dirty="0">
                <a:solidFill>
                  <a:schemeClr val="accent1"/>
                </a:solidFill>
              </a:rPr>
              <a:t>예상</a:t>
            </a:r>
            <a:r>
              <a:rPr lang="en-US" altLang="ko-KR" sz="2800" b="1" dirty="0">
                <a:solidFill>
                  <a:schemeClr val="accent1"/>
                </a:solidFill>
              </a:rPr>
              <a:t> </a:t>
            </a:r>
            <a:endParaRPr lang="ko-KR" altLang="en-US" sz="2800" b="1" i="1" dirty="0">
              <a:solidFill>
                <a:schemeClr val="accent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90" y="1113140"/>
            <a:ext cx="8447874" cy="562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69160"/>
            <a:ext cx="1104503" cy="174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78796" y="2764533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C000"/>
                </a:solidFill>
              </a:rPr>
              <a:t>정의당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6738" y="2390488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진중권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9792" y="263691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공지영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0420" y="2887643"/>
            <a:ext cx="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탈당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4740" y="3008363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FFC000"/>
                </a:solidFill>
              </a:rPr>
              <a:t>데스노트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79712" y="2780928"/>
            <a:ext cx="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FF0000"/>
                </a:solidFill>
              </a:rPr>
              <a:t>김부선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7824" y="126876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검찰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37434" y="1666646"/>
            <a:ext cx="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11</a:t>
            </a:r>
            <a:r>
              <a:rPr lang="ko-KR" altLang="en-US" sz="1000" dirty="0">
                <a:solidFill>
                  <a:srgbClr val="FF0000"/>
                </a:solidFill>
              </a:rPr>
              <a:t>시간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9772" y="1386869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FFC000"/>
                </a:solidFill>
              </a:rPr>
              <a:t>짜장면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87420" y="1912867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FFFF00"/>
                </a:solidFill>
              </a:rPr>
              <a:t>조국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4808" y="1872756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C000"/>
                </a:solidFill>
              </a:rPr>
              <a:t>압수수색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16671" y="1743695"/>
            <a:ext cx="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자택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4048" y="392376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FF00"/>
                </a:solidFill>
              </a:rPr>
              <a:t>리마리오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23957" y="4334907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C000"/>
                </a:solidFill>
              </a:rPr>
              <a:t>러시아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71855" y="4365104"/>
            <a:ext cx="668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C000"/>
                </a:solidFill>
              </a:rPr>
              <a:t>아내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12060" y="4169985"/>
            <a:ext cx="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게이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56076" y="4611325"/>
            <a:ext cx="968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</a:rPr>
              <a:t>공개</a:t>
            </a:r>
          </a:p>
        </p:txBody>
      </p:sp>
      <p:sp>
        <p:nvSpPr>
          <p:cNvPr id="40" name="아래쪽 화살표 39"/>
          <p:cNvSpPr/>
          <p:nvPr/>
        </p:nvSpPr>
        <p:spPr>
          <a:xfrm>
            <a:off x="5492141" y="3533596"/>
            <a:ext cx="190133" cy="339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271855" y="3212976"/>
            <a:ext cx="117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click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5660061" y="1872756"/>
            <a:ext cx="1432219" cy="134022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76246" y="3037652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C000"/>
                </a:solidFill>
              </a:rPr>
              <a:t>비판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236296" y="1231371"/>
            <a:ext cx="1440160" cy="51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이상훈 아내</a:t>
            </a:r>
            <a:r>
              <a:rPr lang="en-US" altLang="ko-KR" sz="800" dirty="0">
                <a:solidFill>
                  <a:schemeClr val="tx1"/>
                </a:solidFill>
              </a:rPr>
              <a:t>'</a:t>
            </a:r>
            <a:r>
              <a:rPr lang="ko-KR" altLang="en-US" sz="800" dirty="0" err="1">
                <a:solidFill>
                  <a:schemeClr val="tx1"/>
                </a:solidFill>
              </a:rPr>
              <a:t>리마리오</a:t>
            </a:r>
            <a:r>
              <a:rPr lang="en-US" altLang="ko-KR" sz="800" dirty="0">
                <a:solidFill>
                  <a:schemeClr val="tx1"/>
                </a:solidFill>
              </a:rPr>
              <a:t>'</a:t>
            </a:r>
            <a:r>
              <a:rPr lang="ko-KR" altLang="en-US" sz="800" dirty="0">
                <a:solidFill>
                  <a:schemeClr val="tx1"/>
                </a:solidFill>
              </a:rPr>
              <a:t>로 유명한 개그맨 이상훈이 미모의 외국인 아내 공개</a:t>
            </a:r>
            <a:r>
              <a:rPr lang="en-US" altLang="ko-KR" sz="800" dirty="0">
                <a:solidFill>
                  <a:schemeClr val="tx1"/>
                </a:solidFill>
              </a:rPr>
              <a:t>..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236296" y="2065147"/>
            <a:ext cx="1440160" cy="51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리마리오</a:t>
            </a:r>
            <a:r>
              <a:rPr lang="ko-KR" altLang="en-US" sz="800" dirty="0">
                <a:solidFill>
                  <a:schemeClr val="tx1"/>
                </a:solidFill>
              </a:rPr>
              <a:t> 이상훈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러시아인 아내 공개 이유는 </a:t>
            </a:r>
            <a:r>
              <a:rPr lang="en-US" altLang="ko-KR" sz="800" dirty="0">
                <a:solidFill>
                  <a:schemeClr val="tx1"/>
                </a:solidFill>
              </a:rPr>
              <a:t>"</a:t>
            </a:r>
            <a:r>
              <a:rPr lang="ko-KR" altLang="en-US" sz="800" dirty="0">
                <a:solidFill>
                  <a:schemeClr val="tx1"/>
                </a:solidFill>
              </a:rPr>
              <a:t>게이 오해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236296" y="2877809"/>
            <a:ext cx="1440160" cy="51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특히 </a:t>
            </a:r>
            <a:r>
              <a:rPr lang="ko-KR" altLang="en-US" sz="800" dirty="0" err="1">
                <a:solidFill>
                  <a:schemeClr val="tx1"/>
                </a:solidFill>
              </a:rPr>
              <a:t>리마리오</a:t>
            </a:r>
            <a:r>
              <a:rPr lang="ko-KR" altLang="en-US" sz="800" dirty="0">
                <a:solidFill>
                  <a:schemeClr val="tx1"/>
                </a:solidFill>
              </a:rPr>
              <a:t> 이상훈은 러시아 출신의 미모의 아내 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236296" y="3705551"/>
            <a:ext cx="1440160" cy="51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리마리오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러시아 아내 공개</a:t>
            </a:r>
            <a:r>
              <a:rPr lang="en-US" altLang="ko-KR" sz="800" dirty="0">
                <a:solidFill>
                  <a:schemeClr val="tx1"/>
                </a:solidFill>
              </a:rPr>
              <a:t>…6</a:t>
            </a:r>
            <a:r>
              <a:rPr lang="ko-KR" altLang="en-US" sz="800" dirty="0">
                <a:solidFill>
                  <a:schemeClr val="tx1"/>
                </a:solidFill>
              </a:rPr>
              <a:t>년 동안 결혼식 못 올려 </a:t>
            </a:r>
            <a:r>
              <a:rPr lang="en-US" altLang="ko-KR" sz="800" dirty="0">
                <a:solidFill>
                  <a:schemeClr val="tx1"/>
                </a:solidFill>
              </a:rPr>
              <a:t>- </a:t>
            </a:r>
            <a:r>
              <a:rPr lang="ko-KR" altLang="en-US" sz="800" dirty="0">
                <a:solidFill>
                  <a:schemeClr val="tx1"/>
                </a:solidFill>
              </a:rPr>
              <a:t>스타 </a:t>
            </a:r>
            <a:r>
              <a:rPr lang="en-US" altLang="ko-KR" sz="800" dirty="0">
                <a:solidFill>
                  <a:schemeClr val="tx1"/>
                </a:solidFill>
              </a:rPr>
              <a:t>..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946379" y="4302371"/>
            <a:ext cx="144016" cy="1498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946851" y="4656839"/>
            <a:ext cx="144016" cy="1498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68" y="6068040"/>
            <a:ext cx="4547096" cy="52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내용 개체 틀 2"/>
          <p:cNvSpPr>
            <a:spLocks noGrp="1"/>
          </p:cNvSpPr>
          <p:nvPr>
            <p:ph idx="1"/>
          </p:nvPr>
        </p:nvSpPr>
        <p:spPr>
          <a:xfrm>
            <a:off x="6444208" y="554340"/>
            <a:ext cx="2304257" cy="498396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2800" b="1" dirty="0"/>
              <a:t>최초 구상 </a:t>
            </a:r>
            <a:r>
              <a:rPr lang="en-US" altLang="ko-KR" sz="2800" b="1" dirty="0"/>
              <a:t>UI</a:t>
            </a:r>
            <a:endParaRPr lang="ko-KR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53559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4"/>
            <a:ext cx="8424936" cy="5607242"/>
          </a:xfrm>
          <a:prstGeom prst="rect">
            <a:avLst/>
          </a:prstGeom>
        </p:spPr>
      </p:pic>
      <p:sp>
        <p:nvSpPr>
          <p:cNvPr id="42" name="내용 개체 틀 2"/>
          <p:cNvSpPr>
            <a:spLocks noGrp="1"/>
          </p:cNvSpPr>
          <p:nvPr>
            <p:ph idx="1"/>
          </p:nvPr>
        </p:nvSpPr>
        <p:spPr>
          <a:xfrm>
            <a:off x="5364088" y="538912"/>
            <a:ext cx="3384376" cy="52925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b="1" dirty="0">
                <a:solidFill>
                  <a:srgbClr val="FFFF00"/>
                </a:solidFill>
              </a:rPr>
              <a:t>Proto model. v.2.5</a:t>
            </a:r>
            <a:endParaRPr lang="ko-KR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51518" y="163445"/>
            <a:ext cx="3312370" cy="52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rgbClr val="FF0000"/>
                </a:solidFill>
              </a:rPr>
              <a:t>현재 </a:t>
            </a:r>
            <a:r>
              <a:rPr lang="en-US" altLang="ko-KR" sz="2800" b="1" dirty="0">
                <a:solidFill>
                  <a:srgbClr val="FF0000"/>
                </a:solidFill>
              </a:rPr>
              <a:t>UI </a:t>
            </a:r>
            <a:r>
              <a:rPr lang="ko-KR" altLang="en-US" sz="2800" b="1" dirty="0">
                <a:solidFill>
                  <a:srgbClr val="FF0000"/>
                </a:solidFill>
              </a:rPr>
              <a:t>구현 모형</a:t>
            </a:r>
            <a:endParaRPr lang="ko-KR" altLang="en-US" sz="2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611122"/>
              </p:ext>
            </p:extLst>
          </p:nvPr>
        </p:nvGraphicFramePr>
        <p:xfrm>
          <a:off x="328340" y="1124744"/>
          <a:ext cx="8229600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내용 개체 틀 2"/>
          <p:cNvSpPr txBox="1">
            <a:spLocks/>
          </p:cNvSpPr>
          <p:nvPr/>
        </p:nvSpPr>
        <p:spPr>
          <a:xfrm>
            <a:off x="323528" y="441108"/>
            <a:ext cx="5146869" cy="529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accent1"/>
                </a:solidFill>
              </a:rPr>
              <a:t>서비스 구현계획 </a:t>
            </a:r>
            <a:r>
              <a:rPr lang="en-US" altLang="ko-KR" sz="2800" b="1" dirty="0">
                <a:solidFill>
                  <a:schemeClr val="accent1"/>
                </a:solidFill>
              </a:rPr>
              <a:t>– 3. </a:t>
            </a:r>
            <a:r>
              <a:rPr lang="ko-KR" altLang="en-US" sz="2800" b="1" dirty="0">
                <a:solidFill>
                  <a:schemeClr val="accent1"/>
                </a:solidFill>
              </a:rPr>
              <a:t>프로세스</a:t>
            </a:r>
            <a:endParaRPr lang="ko-KR" altLang="en-US" sz="2800" b="1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0272" y="441108"/>
            <a:ext cx="17281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시간 단위로 서비스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예정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/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685800" y="2276872"/>
            <a:ext cx="7918648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800" b="1" dirty="0">
                <a:solidFill>
                  <a:schemeClr val="accent3"/>
                </a:solidFill>
              </a:rPr>
              <a:t>진행 사항</a:t>
            </a:r>
          </a:p>
        </p:txBody>
      </p:sp>
    </p:spTree>
    <p:extLst>
      <p:ext uri="{BB962C8B-B14F-4D97-AF65-F5344CB8AC3E}">
        <p14:creationId xmlns:p14="http://schemas.microsoft.com/office/powerpoint/2010/main" val="93677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89227" y="163445"/>
            <a:ext cx="4858837" cy="5292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2800" b="1" dirty="0">
                <a:solidFill>
                  <a:schemeClr val="accent3"/>
                </a:solidFill>
              </a:rPr>
              <a:t>진행사항 </a:t>
            </a:r>
            <a:r>
              <a:rPr lang="en-US" altLang="ko-KR" sz="2800" b="1" dirty="0">
                <a:solidFill>
                  <a:schemeClr val="accent3"/>
                </a:solidFill>
              </a:rPr>
              <a:t>– 1. </a:t>
            </a:r>
            <a:r>
              <a:rPr lang="ko-KR" altLang="en-US" sz="2800" b="1" dirty="0">
                <a:solidFill>
                  <a:schemeClr val="accent3"/>
                </a:solidFill>
              </a:rPr>
              <a:t>시스템 구성도</a:t>
            </a:r>
            <a:endParaRPr lang="ko-KR" altLang="en-US" sz="2800" b="1" i="1" dirty="0">
              <a:solidFill>
                <a:schemeClr val="accent3"/>
              </a:solidFill>
            </a:endParaRPr>
          </a:p>
        </p:txBody>
      </p:sp>
      <p:cxnSp>
        <p:nvCxnSpPr>
          <p:cNvPr id="33" name="꺾인 연결선 32"/>
          <p:cNvCxnSpPr>
            <a:stCxn id="45" idx="3"/>
            <a:endCxn id="40" idx="1"/>
          </p:cNvCxnSpPr>
          <p:nvPr/>
        </p:nvCxnSpPr>
        <p:spPr>
          <a:xfrm flipV="1">
            <a:off x="2915765" y="3573016"/>
            <a:ext cx="1584227" cy="2294731"/>
          </a:xfrm>
          <a:prstGeom prst="bentConnector3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78" y="1700808"/>
            <a:ext cx="2591162" cy="69542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1510" y="1484784"/>
            <a:ext cx="2600688" cy="16099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5524" y="836712"/>
            <a:ext cx="3680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070C0"/>
                </a:solidFill>
              </a:rPr>
              <a:t>Analysis Server</a:t>
            </a:r>
          </a:p>
          <a:p>
            <a:r>
              <a:rPr lang="ko-KR" altLang="en-US" sz="1100" b="1">
                <a:solidFill>
                  <a:srgbClr val="0070C0"/>
                </a:solidFill>
              </a:rPr>
              <a:t>실습용서버</a:t>
            </a:r>
            <a:r>
              <a:rPr lang="en-US" altLang="ko-KR" sz="1100" b="1">
                <a:solidFill>
                  <a:srgbClr val="0070C0"/>
                </a:solidFill>
              </a:rPr>
              <a:t>: 70.12.50.156 </a:t>
            </a:r>
          </a:p>
          <a:p>
            <a:r>
              <a:rPr lang="en-US" altLang="ko-KR" sz="1100" b="1">
                <a:solidFill>
                  <a:srgbClr val="0070C0"/>
                </a:solidFill>
              </a:rPr>
              <a:t>10 core / 128GB RAM / 12TB storage </a:t>
            </a:r>
            <a:endParaRPr lang="ko-KR" altLang="en-US" sz="1100" b="1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83968" y="836712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00B050"/>
                </a:solidFill>
              </a:rPr>
              <a:t>Service Server</a:t>
            </a:r>
          </a:p>
          <a:p>
            <a:r>
              <a:rPr lang="en-US" altLang="ko-KR" sz="1100" b="1">
                <a:solidFill>
                  <a:srgbClr val="00B050"/>
                </a:solidFill>
              </a:rPr>
              <a:t>AWS(</a:t>
            </a:r>
            <a:r>
              <a:rPr lang="ko-KR" altLang="en-US" sz="1100" b="1">
                <a:solidFill>
                  <a:srgbClr val="00B050"/>
                </a:solidFill>
              </a:rPr>
              <a:t>미정</a:t>
            </a:r>
            <a:r>
              <a:rPr lang="en-US" altLang="ko-KR" sz="1100" b="1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100" b="1">
                <a:solidFill>
                  <a:srgbClr val="00B050"/>
                </a:solidFill>
              </a:rPr>
              <a:t>Free-tier t2.tiny or something..</a:t>
            </a:r>
            <a:endParaRPr lang="ko-KR" altLang="en-US" sz="1100" b="1">
              <a:solidFill>
                <a:srgbClr val="00B05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283968" y="2564904"/>
            <a:ext cx="2376264" cy="4104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55525" y="3284984"/>
            <a:ext cx="2376264" cy="33843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499992" y="2996952"/>
            <a:ext cx="1944216" cy="11521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WAS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apache-tomcat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Spring MVC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99992" y="5157192"/>
            <a:ext cx="1944216" cy="11521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(RDB or </a:t>
            </a:r>
            <a:r>
              <a:rPr lang="en-US" altLang="ko-KR" sz="1100" dirty="0" err="1">
                <a:solidFill>
                  <a:schemeClr val="tx1"/>
                </a:solidFill>
              </a:rPr>
              <a:t>noSQL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5004048" y="4365104"/>
            <a:ext cx="0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5896719" y="4336529"/>
            <a:ext cx="0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971549" y="3517962"/>
            <a:ext cx="1944216" cy="11521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수집 </a:t>
            </a:r>
            <a:r>
              <a:rPr lang="en-US" altLang="ko-KR" b="1" dirty="0">
                <a:solidFill>
                  <a:schemeClr val="tx1"/>
                </a:solidFill>
              </a:rPr>
              <a:t>/ </a:t>
            </a:r>
            <a:r>
              <a:rPr lang="ko-KR" altLang="en-US" b="1" dirty="0" err="1">
                <a:solidFill>
                  <a:schemeClr val="tx1"/>
                </a:solidFill>
              </a:rPr>
              <a:t>전처리기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python code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71549" y="5291683"/>
            <a:ext cx="1944216" cy="115212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분석기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python or etc.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(word2vec, TF-IDF)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1943657" y="4791819"/>
            <a:ext cx="0" cy="42406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47864" y="45091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POST</a:t>
            </a:r>
            <a:endParaRPr lang="ko-KR" altLang="en-US" b="1" dirty="0"/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644" y="3037880"/>
            <a:ext cx="306002" cy="30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644" y="3791508"/>
            <a:ext cx="300406" cy="30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25" y="3553966"/>
            <a:ext cx="295275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94" y="5324351"/>
            <a:ext cx="295275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14" y="5206355"/>
            <a:ext cx="281792" cy="18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13" y="5468802"/>
            <a:ext cx="277837" cy="2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14" y="5829647"/>
            <a:ext cx="279474" cy="27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5496" y="1799753"/>
            <a:ext cx="10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crontab</a:t>
            </a:r>
            <a:endParaRPr lang="ko-KR" altLang="en-US" b="1" dirty="0"/>
          </a:p>
        </p:txBody>
      </p:sp>
      <p:cxnSp>
        <p:nvCxnSpPr>
          <p:cNvPr id="56" name="꺾인 연결선 55"/>
          <p:cNvCxnSpPr>
            <a:stCxn id="55" idx="2"/>
            <a:endCxn id="44" idx="1"/>
          </p:cNvCxnSpPr>
          <p:nvPr/>
        </p:nvCxnSpPr>
        <p:spPr>
          <a:xfrm rot="16200000" flipH="1">
            <a:off x="-186830" y="2935646"/>
            <a:ext cx="1924941" cy="3918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lient pc icon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060848"/>
            <a:ext cx="1271191" cy="12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lient pc icon에 대한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7088" y="3653581"/>
            <a:ext cx="111193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user pc icon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30120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직선 화살표 연결선 59"/>
          <p:cNvCxnSpPr>
            <a:stCxn id="57" idx="1"/>
          </p:cNvCxnSpPr>
          <p:nvPr/>
        </p:nvCxnSpPr>
        <p:spPr>
          <a:xfrm flipH="1">
            <a:off x="6484087" y="2696444"/>
            <a:ext cx="896225" cy="73255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8" idx="3"/>
          </p:cNvCxnSpPr>
          <p:nvPr/>
        </p:nvCxnSpPr>
        <p:spPr>
          <a:xfrm flipH="1" flipV="1">
            <a:off x="6484087" y="3584337"/>
            <a:ext cx="1063001" cy="60502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1"/>
          </p:cNvCxnSpPr>
          <p:nvPr/>
        </p:nvCxnSpPr>
        <p:spPr>
          <a:xfrm flipH="1" flipV="1">
            <a:off x="6484088" y="3743592"/>
            <a:ext cx="1040240" cy="2097676"/>
          </a:xfrm>
          <a:prstGeom prst="straightConnector1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72989" y="1228690"/>
            <a:ext cx="1275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사용자</a:t>
            </a:r>
            <a:endParaRPr lang="en-US" altLang="ko-KR" sz="2000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4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1099</Words>
  <Application>Microsoft Office PowerPoint</Application>
  <PresentationFormat>화면 슬라이드 쇼(4:3)</PresentationFormat>
  <Paragraphs>269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한눈에 보는 대한민국  핫이슈</vt:lpstr>
      <vt:lpstr>서비스 구현계획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Word2Vec?</vt:lpstr>
      <vt:lpstr>Word2Vec를 통한 모델링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PARK JONGSUN</cp:lastModifiedBy>
  <cp:revision>227</cp:revision>
  <dcterms:created xsi:type="dcterms:W3CDTF">2006-10-05T04:04:58Z</dcterms:created>
  <dcterms:modified xsi:type="dcterms:W3CDTF">2019-10-18T01:11:59Z</dcterms:modified>
</cp:coreProperties>
</file>